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407" r:id="rId2"/>
    <p:sldId id="555" r:id="rId3"/>
    <p:sldId id="442" r:id="rId4"/>
    <p:sldId id="695" r:id="rId5"/>
    <p:sldId id="710" r:id="rId6"/>
    <p:sldId id="711" r:id="rId7"/>
    <p:sldId id="696" r:id="rId8"/>
    <p:sldId id="712" r:id="rId9"/>
    <p:sldId id="697" r:id="rId10"/>
    <p:sldId id="698" r:id="rId11"/>
    <p:sldId id="699" r:id="rId12"/>
    <p:sldId id="700" r:id="rId13"/>
    <p:sldId id="693" r:id="rId14"/>
    <p:sldId id="701" r:id="rId15"/>
    <p:sldId id="713" r:id="rId16"/>
    <p:sldId id="714" r:id="rId17"/>
    <p:sldId id="702" r:id="rId18"/>
    <p:sldId id="703" r:id="rId19"/>
    <p:sldId id="705" r:id="rId20"/>
    <p:sldId id="707" r:id="rId21"/>
    <p:sldId id="715" r:id="rId22"/>
    <p:sldId id="704" r:id="rId23"/>
    <p:sldId id="716" r:id="rId24"/>
    <p:sldId id="694" r:id="rId25"/>
    <p:sldId id="706" r:id="rId26"/>
    <p:sldId id="719" r:id="rId27"/>
    <p:sldId id="718" r:id="rId28"/>
    <p:sldId id="708" r:id="rId29"/>
    <p:sldId id="717" r:id="rId30"/>
    <p:sldId id="709" r:id="rId31"/>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visor I" initials="isu" lastIdx="1" clrIdx="0">
    <p:extLst>
      <p:ext uri="{19B8F6BF-5375-455C-9EA6-DF929625EA0E}">
        <p15:presenceInfo xmlns:p15="http://schemas.microsoft.com/office/powerpoint/2012/main" userId="Revisor I" providerId="None"/>
      </p:ext>
    </p:extLst>
  </p:cmAuthor>
  <p:cmAuthor id="2" name="Irwing S. Saldaña" initials="IS" lastIdx="1" clrIdx="1">
    <p:extLst>
      <p:ext uri="{19B8F6BF-5375-455C-9EA6-DF929625EA0E}">
        <p15:presenceInfo xmlns:p15="http://schemas.microsoft.com/office/powerpoint/2012/main" userId="Irwing S. Saldañ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34D"/>
    <a:srgbClr val="E2122D"/>
    <a:srgbClr val="0000FF"/>
    <a:srgbClr val="166476"/>
    <a:srgbClr val="2F92C3"/>
    <a:srgbClr val="393F33"/>
    <a:srgbClr val="F4B8C5"/>
    <a:srgbClr val="ED91A5"/>
    <a:srgbClr val="D0CECE"/>
    <a:srgbClr val="3295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553" autoAdjust="0"/>
    <p:restoredTop sz="94660"/>
  </p:normalViewPr>
  <p:slideViewPr>
    <p:cSldViewPr snapToGrid="0">
      <p:cViewPr varScale="1">
        <p:scale>
          <a:sx n="85" d="100"/>
          <a:sy n="85" d="100"/>
        </p:scale>
        <p:origin x="523" y="62"/>
      </p:cViewPr>
      <p:guideLst/>
    </p:cSldViewPr>
  </p:slideViewPr>
  <p:notesTextViewPr>
    <p:cViewPr>
      <p:scale>
        <a:sx n="1" d="1"/>
        <a:sy n="1" d="1"/>
      </p:scale>
      <p:origin x="0" y="0"/>
    </p:cViewPr>
  </p:notesTextViewPr>
  <p:notesViewPr>
    <p:cSldViewPr snapToGrid="0">
      <p:cViewPr varScale="1">
        <p:scale>
          <a:sx n="65" d="100"/>
          <a:sy n="65" d="100"/>
        </p:scale>
        <p:origin x="3154" y="3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B85CE9-BAB7-4E38-9724-314F9FDACFF8}" type="datetimeFigureOut">
              <a:rPr lang="en-US" smtClean="0"/>
              <a:t>23-Oct-21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2C91B6-9CC7-44EE-BC15-04044FAE7987}" type="slidenum">
              <a:rPr lang="en-US" smtClean="0"/>
              <a:t>‹#›</a:t>
            </a:fld>
            <a:endParaRPr lang="en-US"/>
          </a:p>
        </p:txBody>
      </p:sp>
    </p:spTree>
    <p:extLst>
      <p:ext uri="{BB962C8B-B14F-4D97-AF65-F5344CB8AC3E}">
        <p14:creationId xmlns:p14="http://schemas.microsoft.com/office/powerpoint/2010/main" val="20761877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1FC10D-5C72-4D30-9108-A6D8A21193F2}"/>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a:p>
        </p:txBody>
      </p:sp>
      <p:sp>
        <p:nvSpPr>
          <p:cNvPr id="3" name="Subtítulo 2">
            <a:extLst>
              <a:ext uri="{FF2B5EF4-FFF2-40B4-BE49-F238E27FC236}">
                <a16:creationId xmlns:a16="http://schemas.microsoft.com/office/drawing/2014/main" id="{597B1AC6-6C05-47DD-A7E0-8F77782A65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Marcador de fecha 3">
            <a:extLst>
              <a:ext uri="{FF2B5EF4-FFF2-40B4-BE49-F238E27FC236}">
                <a16:creationId xmlns:a16="http://schemas.microsoft.com/office/drawing/2014/main" id="{1F748189-5C34-4452-9EFA-FD816604DCC4}"/>
              </a:ext>
            </a:extLst>
          </p:cNvPr>
          <p:cNvSpPr>
            <a:spLocks noGrp="1"/>
          </p:cNvSpPr>
          <p:nvPr>
            <p:ph type="dt" sz="half" idx="10"/>
          </p:nvPr>
        </p:nvSpPr>
        <p:spPr/>
        <p:txBody>
          <a:bodyPr/>
          <a:lstStyle/>
          <a:p>
            <a:fld id="{A3C74C2A-A0CB-4E99-BF14-FEE7E1F2F97D}" type="datetimeFigureOut">
              <a:rPr lang="en-US" smtClean="0"/>
              <a:t>23-Oct-21</a:t>
            </a:fld>
            <a:endParaRPr lang="en-US"/>
          </a:p>
        </p:txBody>
      </p:sp>
      <p:sp>
        <p:nvSpPr>
          <p:cNvPr id="5" name="Marcador de pie de página 4">
            <a:extLst>
              <a:ext uri="{FF2B5EF4-FFF2-40B4-BE49-F238E27FC236}">
                <a16:creationId xmlns:a16="http://schemas.microsoft.com/office/drawing/2014/main" id="{3DC42B28-D1AA-40D8-9593-FB66222CA148}"/>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95BE76D0-685D-4750-A881-19C10A6614DF}"/>
              </a:ext>
            </a:extLst>
          </p:cNvPr>
          <p:cNvSpPr>
            <a:spLocks noGrp="1"/>
          </p:cNvSpPr>
          <p:nvPr>
            <p:ph type="sldNum" sz="quarter" idx="12"/>
          </p:nvPr>
        </p:nvSpPr>
        <p:spPr/>
        <p:txBody>
          <a:bodyPr/>
          <a:lstStyle/>
          <a:p>
            <a:fld id="{EA5C5DDB-0447-4B52-A391-78CB0C4EC4C2}" type="slidenum">
              <a:rPr lang="en-US" smtClean="0"/>
              <a:t>‹#›</a:t>
            </a:fld>
            <a:endParaRPr lang="en-US"/>
          </a:p>
        </p:txBody>
      </p:sp>
    </p:spTree>
    <p:extLst>
      <p:ext uri="{BB962C8B-B14F-4D97-AF65-F5344CB8AC3E}">
        <p14:creationId xmlns:p14="http://schemas.microsoft.com/office/powerpoint/2010/main" val="2881567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D9565D-D790-43A7-A3F8-29A26B6701C0}"/>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8FE2648E-6A95-49B7-8728-391A9A6FD547}"/>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8A81472B-5777-4AA3-BEAB-08F2BF7D0964}"/>
              </a:ext>
            </a:extLst>
          </p:cNvPr>
          <p:cNvSpPr>
            <a:spLocks noGrp="1"/>
          </p:cNvSpPr>
          <p:nvPr>
            <p:ph type="dt" sz="half" idx="10"/>
          </p:nvPr>
        </p:nvSpPr>
        <p:spPr/>
        <p:txBody>
          <a:bodyPr/>
          <a:lstStyle/>
          <a:p>
            <a:fld id="{A3C74C2A-A0CB-4E99-BF14-FEE7E1F2F97D}" type="datetimeFigureOut">
              <a:rPr lang="en-US" smtClean="0"/>
              <a:t>23-Oct-21</a:t>
            </a:fld>
            <a:endParaRPr lang="en-US"/>
          </a:p>
        </p:txBody>
      </p:sp>
      <p:sp>
        <p:nvSpPr>
          <p:cNvPr id="5" name="Marcador de pie de página 4">
            <a:extLst>
              <a:ext uri="{FF2B5EF4-FFF2-40B4-BE49-F238E27FC236}">
                <a16:creationId xmlns:a16="http://schemas.microsoft.com/office/drawing/2014/main" id="{35FE758B-9AF5-4B8A-964A-CCD741B26488}"/>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F56AA921-8CFA-489A-9AF3-7BF61BEE20A9}"/>
              </a:ext>
            </a:extLst>
          </p:cNvPr>
          <p:cNvSpPr>
            <a:spLocks noGrp="1"/>
          </p:cNvSpPr>
          <p:nvPr>
            <p:ph type="sldNum" sz="quarter" idx="12"/>
          </p:nvPr>
        </p:nvSpPr>
        <p:spPr/>
        <p:txBody>
          <a:bodyPr/>
          <a:lstStyle/>
          <a:p>
            <a:fld id="{EA5C5DDB-0447-4B52-A391-78CB0C4EC4C2}" type="slidenum">
              <a:rPr lang="en-US" smtClean="0"/>
              <a:t>‹#›</a:t>
            </a:fld>
            <a:endParaRPr lang="en-US"/>
          </a:p>
        </p:txBody>
      </p:sp>
    </p:spTree>
    <p:extLst>
      <p:ext uri="{BB962C8B-B14F-4D97-AF65-F5344CB8AC3E}">
        <p14:creationId xmlns:p14="http://schemas.microsoft.com/office/powerpoint/2010/main" val="699805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1B694F5-39F2-4636-AF11-C5AC6D0CDC1D}"/>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F04F5C04-FEEC-44B0-81EF-1103DE6ED9A8}"/>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6BC2F971-D660-4E74-80A4-8F061F48D4E3}"/>
              </a:ext>
            </a:extLst>
          </p:cNvPr>
          <p:cNvSpPr>
            <a:spLocks noGrp="1"/>
          </p:cNvSpPr>
          <p:nvPr>
            <p:ph type="dt" sz="half" idx="10"/>
          </p:nvPr>
        </p:nvSpPr>
        <p:spPr/>
        <p:txBody>
          <a:bodyPr/>
          <a:lstStyle/>
          <a:p>
            <a:fld id="{A3C74C2A-A0CB-4E99-BF14-FEE7E1F2F97D}" type="datetimeFigureOut">
              <a:rPr lang="en-US" smtClean="0"/>
              <a:t>23-Oct-21</a:t>
            </a:fld>
            <a:endParaRPr lang="en-US"/>
          </a:p>
        </p:txBody>
      </p:sp>
      <p:sp>
        <p:nvSpPr>
          <p:cNvPr id="5" name="Marcador de pie de página 4">
            <a:extLst>
              <a:ext uri="{FF2B5EF4-FFF2-40B4-BE49-F238E27FC236}">
                <a16:creationId xmlns:a16="http://schemas.microsoft.com/office/drawing/2014/main" id="{3C75072B-8105-4B96-ABCD-EC22E3AFA359}"/>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64E4CCF3-D85A-4235-BEF9-E83E6628147E}"/>
              </a:ext>
            </a:extLst>
          </p:cNvPr>
          <p:cNvSpPr>
            <a:spLocks noGrp="1"/>
          </p:cNvSpPr>
          <p:nvPr>
            <p:ph type="sldNum" sz="quarter" idx="12"/>
          </p:nvPr>
        </p:nvSpPr>
        <p:spPr/>
        <p:txBody>
          <a:bodyPr/>
          <a:lstStyle/>
          <a:p>
            <a:fld id="{EA5C5DDB-0447-4B52-A391-78CB0C4EC4C2}" type="slidenum">
              <a:rPr lang="en-US" smtClean="0"/>
              <a:t>‹#›</a:t>
            </a:fld>
            <a:endParaRPr lang="en-US"/>
          </a:p>
        </p:txBody>
      </p:sp>
    </p:spTree>
    <p:extLst>
      <p:ext uri="{BB962C8B-B14F-4D97-AF65-F5344CB8AC3E}">
        <p14:creationId xmlns:p14="http://schemas.microsoft.com/office/powerpoint/2010/main" val="3160087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19D056-B82F-48A7-97C0-E6EC7C189436}"/>
              </a:ext>
            </a:extLst>
          </p:cNvPr>
          <p:cNvSpPr>
            <a:spLocks noGrp="1"/>
          </p:cNvSpPr>
          <p:nvPr>
            <p:ph type="title" hasCustomPrompt="1"/>
          </p:nvPr>
        </p:nvSpPr>
        <p:spPr>
          <a:xfrm>
            <a:off x="838200" y="528366"/>
            <a:ext cx="10515600" cy="1325563"/>
          </a:xfrm>
        </p:spPr>
        <p:txBody>
          <a:bodyPr>
            <a:normAutofit/>
          </a:bodyPr>
          <a:lstStyle>
            <a:lvl1pPr>
              <a:defRPr sz="3200"/>
            </a:lvl1pPr>
          </a:lstStyle>
          <a:p>
            <a:r>
              <a:rPr lang="es-PE" sz="4400" dirty="0">
                <a:solidFill>
                  <a:srgbClr val="393F33"/>
                </a:solidFill>
              </a:rPr>
              <a:t>Titulo</a:t>
            </a:r>
            <a:endParaRPr lang="en-US" dirty="0"/>
          </a:p>
        </p:txBody>
      </p:sp>
      <p:sp>
        <p:nvSpPr>
          <p:cNvPr id="3" name="Marcador de contenido 2">
            <a:extLst>
              <a:ext uri="{FF2B5EF4-FFF2-40B4-BE49-F238E27FC236}">
                <a16:creationId xmlns:a16="http://schemas.microsoft.com/office/drawing/2014/main" id="{13952A85-4DB7-462B-8CE8-D91427CDC3F6}"/>
              </a:ext>
            </a:extLst>
          </p:cNvPr>
          <p:cNvSpPr>
            <a:spLocks noGrp="1"/>
          </p:cNvSpPr>
          <p:nvPr>
            <p:ph idx="1"/>
          </p:nvPr>
        </p:nvSpPr>
        <p:spPr>
          <a:xfrm>
            <a:off x="838200" y="1853929"/>
            <a:ext cx="10515600" cy="4323034"/>
          </a:xfrm>
        </p:spPr>
        <p:txBody>
          <a:bodyPr/>
          <a:lstStyle>
            <a:lvl1pPr>
              <a:defRPr sz="1600"/>
            </a:lvl1pPr>
            <a:lvl2pPr marL="685800" indent="-228600">
              <a:buFont typeface="Lato" panose="020F0502020204030203" pitchFamily="34" charset="0"/>
              <a:buChar char="-"/>
              <a:defRPr sz="1600"/>
            </a:lvl2pPr>
            <a:lvl3pPr>
              <a:defRPr sz="1400"/>
            </a:lvl3pPr>
            <a:lvl4pPr>
              <a:defRPr sz="1200"/>
            </a:lvl4pPr>
            <a:lvl5pPr>
              <a:defRPr sz="1200"/>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13" name="CuadroTexto 11">
            <a:extLst>
              <a:ext uri="{FF2B5EF4-FFF2-40B4-BE49-F238E27FC236}">
                <a16:creationId xmlns:a16="http://schemas.microsoft.com/office/drawing/2014/main" id="{43155F0B-23F4-4862-8F50-72CEFC3FC273}"/>
              </a:ext>
            </a:extLst>
          </p:cNvPr>
          <p:cNvSpPr txBox="1"/>
          <p:nvPr userDrawn="1"/>
        </p:nvSpPr>
        <p:spPr>
          <a:xfrm>
            <a:off x="2860635" y="6329634"/>
            <a:ext cx="11061577" cy="246221"/>
          </a:xfrm>
          <a:prstGeom prst="rect">
            <a:avLst/>
          </a:prstGeom>
          <a:noFill/>
        </p:spPr>
        <p:txBody>
          <a:bodyPr wrap="square">
            <a:spAutoFit/>
          </a:bodyPr>
          <a:lstStyle/>
          <a:p>
            <a:r>
              <a:rPr lang="es-ES" sz="1000" dirty="0">
                <a:solidFill>
                  <a:schemeClr val="tx1"/>
                </a:solidFill>
                <a:latin typeface="Consolas" panose="020B0609020204030204" pitchFamily="49" charset="0"/>
                <a:ea typeface="Roboto" panose="02000000000000000000" pitchFamily="2" charset="0"/>
                <a:cs typeface="Open Sans" panose="020B0606030504020204" pitchFamily="34" charset="0"/>
              </a:rPr>
              <a:t>&gt; </a:t>
            </a:r>
            <a:r>
              <a:rPr lang="es-ES" sz="1000" dirty="0" err="1">
                <a:solidFill>
                  <a:schemeClr val="tx1"/>
                </a:solidFill>
                <a:latin typeface="Consolas" panose="020B0609020204030204" pitchFamily="49" charset="0"/>
                <a:ea typeface="Roboto" panose="02000000000000000000" pitchFamily="2" charset="0"/>
                <a:cs typeface="Open Sans" panose="020B0606030504020204" pitchFamily="34" charset="0"/>
              </a:rPr>
              <a:t>Blgo</a:t>
            </a:r>
            <a:r>
              <a:rPr lang="es-ES" sz="1000" dirty="0">
                <a:solidFill>
                  <a:schemeClr val="tx1"/>
                </a:solidFill>
                <a:latin typeface="Consolas" panose="020B0609020204030204" pitchFamily="49" charset="0"/>
                <a:ea typeface="Roboto" panose="02000000000000000000" pitchFamily="2" charset="0"/>
                <a:cs typeface="Open Sans" panose="020B0606030504020204" pitchFamily="34" charset="0"/>
              </a:rPr>
              <a:t>. Irwing S Saldaña </a:t>
            </a:r>
            <a:r>
              <a:rPr lang="en-US" sz="1000" dirty="0">
                <a:solidFill>
                  <a:schemeClr val="tx1"/>
                </a:solidFill>
                <a:latin typeface="Consolas" panose="020B0609020204030204" pitchFamily="49" charset="0"/>
                <a:ea typeface="Roboto" panose="02000000000000000000" pitchFamily="2" charset="0"/>
                <a:cs typeface="Open Sans" panose="020B0606030504020204" pitchFamily="34" charset="0"/>
              </a:rPr>
              <a:t>| </a:t>
            </a:r>
            <a:r>
              <a:rPr lang="es-PE" sz="1000" dirty="0">
                <a:solidFill>
                  <a:schemeClr val="tx1"/>
                </a:solidFill>
                <a:latin typeface="Consolas" panose="020B0609020204030204" pitchFamily="49" charset="0"/>
                <a:ea typeface="Roboto" panose="02000000000000000000" pitchFamily="2" charset="0"/>
                <a:cs typeface="Open Sans" panose="020B0606030504020204" pitchFamily="34" charset="0"/>
              </a:rPr>
              <a:t>Introducción a Data </a:t>
            </a:r>
            <a:r>
              <a:rPr lang="es-PE" sz="1000" dirty="0" err="1">
                <a:solidFill>
                  <a:schemeClr val="tx1"/>
                </a:solidFill>
                <a:latin typeface="Consolas" panose="020B0609020204030204" pitchFamily="49" charset="0"/>
                <a:ea typeface="Roboto" panose="02000000000000000000" pitchFamily="2" charset="0"/>
                <a:cs typeface="Open Sans" panose="020B0606030504020204" pitchFamily="34" charset="0"/>
              </a:rPr>
              <a:t>Science</a:t>
            </a:r>
            <a:r>
              <a:rPr lang="es-PE" sz="1000" dirty="0">
                <a:solidFill>
                  <a:schemeClr val="tx1"/>
                </a:solidFill>
                <a:latin typeface="Consolas" panose="020B0609020204030204" pitchFamily="49" charset="0"/>
                <a:ea typeface="Roboto" panose="02000000000000000000" pitchFamily="2" charset="0"/>
                <a:cs typeface="Open Sans" panose="020B0606030504020204" pitchFamily="34" charset="0"/>
              </a:rPr>
              <a:t> y Programación en </a:t>
            </a:r>
            <a:r>
              <a:rPr lang="es-PE" sz="1000" dirty="0" err="1">
                <a:solidFill>
                  <a:schemeClr val="tx1"/>
                </a:solidFill>
                <a:latin typeface="Consolas" panose="020B0609020204030204" pitchFamily="49" charset="0"/>
                <a:ea typeface="Roboto" panose="02000000000000000000" pitchFamily="2" charset="0"/>
                <a:cs typeface="Open Sans" panose="020B0606030504020204" pitchFamily="34" charset="0"/>
              </a:rPr>
              <a:t>RStudio</a:t>
            </a:r>
            <a:r>
              <a:rPr lang="es-PE" sz="1000" dirty="0">
                <a:solidFill>
                  <a:schemeClr val="tx1"/>
                </a:solidFill>
                <a:latin typeface="Consolas" panose="020B0609020204030204" pitchFamily="49" charset="0"/>
                <a:ea typeface="Roboto" panose="02000000000000000000" pitchFamily="2" charset="0"/>
                <a:cs typeface="Open Sans" panose="020B0606030504020204" pitchFamily="34" charset="0"/>
              </a:rPr>
              <a:t>, 2021</a:t>
            </a:r>
            <a:endParaRPr lang="es-ES" sz="1000" dirty="0">
              <a:solidFill>
                <a:schemeClr val="tx1"/>
              </a:solidFill>
            </a:endParaRPr>
          </a:p>
        </p:txBody>
      </p:sp>
      <p:pic>
        <p:nvPicPr>
          <p:cNvPr id="14" name="Picture 136">
            <a:extLst>
              <a:ext uri="{FF2B5EF4-FFF2-40B4-BE49-F238E27FC236}">
                <a16:creationId xmlns:a16="http://schemas.microsoft.com/office/drawing/2014/main" id="{E9725B25-23C0-4AE5-8049-9A65CA377EB1}"/>
              </a:ext>
            </a:extLst>
          </p:cNvPr>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66418" y="6259848"/>
            <a:ext cx="387166" cy="38716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38">
            <a:extLst>
              <a:ext uri="{FF2B5EF4-FFF2-40B4-BE49-F238E27FC236}">
                <a16:creationId xmlns:a16="http://schemas.microsoft.com/office/drawing/2014/main" id="{F714CB99-5B80-4178-9363-46D327191FD7}"/>
              </a:ext>
            </a:extLst>
          </p:cNvPr>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20539" y="6233115"/>
            <a:ext cx="440096" cy="44009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5F3D0A80-177E-4A05-ADA7-DFB30A7B5B4A}"/>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5465" t="31672" r="24246" b="28111"/>
          <a:stretch/>
        </p:blipFill>
        <p:spPr>
          <a:xfrm>
            <a:off x="838200" y="6276892"/>
            <a:ext cx="861263" cy="351707"/>
          </a:xfrm>
          <a:prstGeom prst="rect">
            <a:avLst/>
          </a:prstGeom>
        </p:spPr>
      </p:pic>
    </p:spTree>
    <p:extLst>
      <p:ext uri="{BB962C8B-B14F-4D97-AF65-F5344CB8AC3E}">
        <p14:creationId xmlns:p14="http://schemas.microsoft.com/office/powerpoint/2010/main" val="1508269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CBF2F8-B5A2-4E17-A7FA-E2F604AD7D38}"/>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7E7E7EF7-7324-42AA-B34A-50A15318A2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A7EF7105-7616-4F01-B9E6-56DF92E57E3E}"/>
              </a:ext>
            </a:extLst>
          </p:cNvPr>
          <p:cNvSpPr>
            <a:spLocks noGrp="1"/>
          </p:cNvSpPr>
          <p:nvPr>
            <p:ph type="dt" sz="half" idx="10"/>
          </p:nvPr>
        </p:nvSpPr>
        <p:spPr/>
        <p:txBody>
          <a:bodyPr/>
          <a:lstStyle/>
          <a:p>
            <a:fld id="{A3C74C2A-A0CB-4E99-BF14-FEE7E1F2F97D}" type="datetimeFigureOut">
              <a:rPr lang="en-US" smtClean="0"/>
              <a:t>23-Oct-21</a:t>
            </a:fld>
            <a:endParaRPr lang="en-US"/>
          </a:p>
        </p:txBody>
      </p:sp>
      <p:sp>
        <p:nvSpPr>
          <p:cNvPr id="5" name="Marcador de pie de página 4">
            <a:extLst>
              <a:ext uri="{FF2B5EF4-FFF2-40B4-BE49-F238E27FC236}">
                <a16:creationId xmlns:a16="http://schemas.microsoft.com/office/drawing/2014/main" id="{38E14073-8151-4FBC-84A5-D6EBE4A87A11}"/>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26854E57-4E36-4008-9A87-8316BEA59184}"/>
              </a:ext>
            </a:extLst>
          </p:cNvPr>
          <p:cNvSpPr>
            <a:spLocks noGrp="1"/>
          </p:cNvSpPr>
          <p:nvPr>
            <p:ph type="sldNum" sz="quarter" idx="12"/>
          </p:nvPr>
        </p:nvSpPr>
        <p:spPr/>
        <p:txBody>
          <a:bodyPr/>
          <a:lstStyle/>
          <a:p>
            <a:fld id="{EA5C5DDB-0447-4B52-A391-78CB0C4EC4C2}" type="slidenum">
              <a:rPr lang="en-US" smtClean="0"/>
              <a:t>‹#›</a:t>
            </a:fld>
            <a:endParaRPr lang="en-US"/>
          </a:p>
        </p:txBody>
      </p:sp>
    </p:spTree>
    <p:extLst>
      <p:ext uri="{BB962C8B-B14F-4D97-AF65-F5344CB8AC3E}">
        <p14:creationId xmlns:p14="http://schemas.microsoft.com/office/powerpoint/2010/main" val="3512303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60C8CF-1054-4A6F-AE0E-D722DCA46856}"/>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8EAEC16D-6AD6-4B68-8EFF-67D8A280DD5C}"/>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a:extLst>
              <a:ext uri="{FF2B5EF4-FFF2-40B4-BE49-F238E27FC236}">
                <a16:creationId xmlns:a16="http://schemas.microsoft.com/office/drawing/2014/main" id="{FC4990B7-CAF0-4E3F-9A60-BAEDF88811B5}"/>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fecha 4">
            <a:extLst>
              <a:ext uri="{FF2B5EF4-FFF2-40B4-BE49-F238E27FC236}">
                <a16:creationId xmlns:a16="http://schemas.microsoft.com/office/drawing/2014/main" id="{D2A1693F-4A52-4D04-96F0-CB114A5CEE72}"/>
              </a:ext>
            </a:extLst>
          </p:cNvPr>
          <p:cNvSpPr>
            <a:spLocks noGrp="1"/>
          </p:cNvSpPr>
          <p:nvPr>
            <p:ph type="dt" sz="half" idx="10"/>
          </p:nvPr>
        </p:nvSpPr>
        <p:spPr/>
        <p:txBody>
          <a:bodyPr/>
          <a:lstStyle/>
          <a:p>
            <a:fld id="{A3C74C2A-A0CB-4E99-BF14-FEE7E1F2F97D}" type="datetimeFigureOut">
              <a:rPr lang="en-US" smtClean="0"/>
              <a:t>23-Oct-21</a:t>
            </a:fld>
            <a:endParaRPr lang="en-US"/>
          </a:p>
        </p:txBody>
      </p:sp>
      <p:sp>
        <p:nvSpPr>
          <p:cNvPr id="6" name="Marcador de pie de página 5">
            <a:extLst>
              <a:ext uri="{FF2B5EF4-FFF2-40B4-BE49-F238E27FC236}">
                <a16:creationId xmlns:a16="http://schemas.microsoft.com/office/drawing/2014/main" id="{B050D520-E312-4451-8E63-36182D326D94}"/>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E5CC7FA2-D016-4299-BAF3-4E5B89F0F898}"/>
              </a:ext>
            </a:extLst>
          </p:cNvPr>
          <p:cNvSpPr>
            <a:spLocks noGrp="1"/>
          </p:cNvSpPr>
          <p:nvPr>
            <p:ph type="sldNum" sz="quarter" idx="12"/>
          </p:nvPr>
        </p:nvSpPr>
        <p:spPr/>
        <p:txBody>
          <a:bodyPr/>
          <a:lstStyle/>
          <a:p>
            <a:fld id="{EA5C5DDB-0447-4B52-A391-78CB0C4EC4C2}" type="slidenum">
              <a:rPr lang="en-US" smtClean="0"/>
              <a:t>‹#›</a:t>
            </a:fld>
            <a:endParaRPr lang="en-US"/>
          </a:p>
        </p:txBody>
      </p:sp>
    </p:spTree>
    <p:extLst>
      <p:ext uri="{BB962C8B-B14F-4D97-AF65-F5344CB8AC3E}">
        <p14:creationId xmlns:p14="http://schemas.microsoft.com/office/powerpoint/2010/main" val="2084015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674AC8-AD91-4FC9-8DD7-FA121A3B6B77}"/>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869B6338-5061-4278-B7B9-000C534945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F46746DE-1CD0-441D-BD53-06073D118925}"/>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a:extLst>
              <a:ext uri="{FF2B5EF4-FFF2-40B4-BE49-F238E27FC236}">
                <a16:creationId xmlns:a16="http://schemas.microsoft.com/office/drawing/2014/main" id="{54F89B58-1FA8-4679-9739-7761DA2A8E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78F576FE-0EE2-4673-BB96-B256AF534633}"/>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Marcador de fecha 6">
            <a:extLst>
              <a:ext uri="{FF2B5EF4-FFF2-40B4-BE49-F238E27FC236}">
                <a16:creationId xmlns:a16="http://schemas.microsoft.com/office/drawing/2014/main" id="{BFA03BA4-74B5-4D54-B164-22C006C6C189}"/>
              </a:ext>
            </a:extLst>
          </p:cNvPr>
          <p:cNvSpPr>
            <a:spLocks noGrp="1"/>
          </p:cNvSpPr>
          <p:nvPr>
            <p:ph type="dt" sz="half" idx="10"/>
          </p:nvPr>
        </p:nvSpPr>
        <p:spPr/>
        <p:txBody>
          <a:bodyPr/>
          <a:lstStyle/>
          <a:p>
            <a:fld id="{A3C74C2A-A0CB-4E99-BF14-FEE7E1F2F97D}" type="datetimeFigureOut">
              <a:rPr lang="en-US" smtClean="0"/>
              <a:t>23-Oct-21</a:t>
            </a:fld>
            <a:endParaRPr lang="en-US"/>
          </a:p>
        </p:txBody>
      </p:sp>
      <p:sp>
        <p:nvSpPr>
          <p:cNvPr id="8" name="Marcador de pie de página 7">
            <a:extLst>
              <a:ext uri="{FF2B5EF4-FFF2-40B4-BE49-F238E27FC236}">
                <a16:creationId xmlns:a16="http://schemas.microsoft.com/office/drawing/2014/main" id="{1E49FB50-27B6-4351-9540-6EE56B698BF9}"/>
              </a:ext>
            </a:extLst>
          </p:cNvPr>
          <p:cNvSpPr>
            <a:spLocks noGrp="1"/>
          </p:cNvSpPr>
          <p:nvPr>
            <p:ph type="ftr" sz="quarter" idx="11"/>
          </p:nvPr>
        </p:nvSpPr>
        <p:spPr/>
        <p:txBody>
          <a:bodyPr/>
          <a:lstStyle/>
          <a:p>
            <a:endParaRPr lang="en-US"/>
          </a:p>
        </p:txBody>
      </p:sp>
      <p:sp>
        <p:nvSpPr>
          <p:cNvPr id="9" name="Marcador de número de diapositiva 8">
            <a:extLst>
              <a:ext uri="{FF2B5EF4-FFF2-40B4-BE49-F238E27FC236}">
                <a16:creationId xmlns:a16="http://schemas.microsoft.com/office/drawing/2014/main" id="{2C32F33B-D877-4E21-94D2-99867094458E}"/>
              </a:ext>
            </a:extLst>
          </p:cNvPr>
          <p:cNvSpPr>
            <a:spLocks noGrp="1"/>
          </p:cNvSpPr>
          <p:nvPr>
            <p:ph type="sldNum" sz="quarter" idx="12"/>
          </p:nvPr>
        </p:nvSpPr>
        <p:spPr/>
        <p:txBody>
          <a:bodyPr/>
          <a:lstStyle/>
          <a:p>
            <a:fld id="{EA5C5DDB-0447-4B52-A391-78CB0C4EC4C2}" type="slidenum">
              <a:rPr lang="en-US" smtClean="0"/>
              <a:t>‹#›</a:t>
            </a:fld>
            <a:endParaRPr lang="en-US"/>
          </a:p>
        </p:txBody>
      </p:sp>
    </p:spTree>
    <p:extLst>
      <p:ext uri="{BB962C8B-B14F-4D97-AF65-F5344CB8AC3E}">
        <p14:creationId xmlns:p14="http://schemas.microsoft.com/office/powerpoint/2010/main" val="3853820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EB0B1E-B552-4BBD-8C9D-355674008B4A}"/>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fecha 2">
            <a:extLst>
              <a:ext uri="{FF2B5EF4-FFF2-40B4-BE49-F238E27FC236}">
                <a16:creationId xmlns:a16="http://schemas.microsoft.com/office/drawing/2014/main" id="{C33532EF-CDF4-4716-A756-0C756364F6B0}"/>
              </a:ext>
            </a:extLst>
          </p:cNvPr>
          <p:cNvSpPr>
            <a:spLocks noGrp="1"/>
          </p:cNvSpPr>
          <p:nvPr>
            <p:ph type="dt" sz="half" idx="10"/>
          </p:nvPr>
        </p:nvSpPr>
        <p:spPr/>
        <p:txBody>
          <a:bodyPr/>
          <a:lstStyle/>
          <a:p>
            <a:fld id="{A3C74C2A-A0CB-4E99-BF14-FEE7E1F2F97D}" type="datetimeFigureOut">
              <a:rPr lang="en-US" smtClean="0"/>
              <a:t>23-Oct-21</a:t>
            </a:fld>
            <a:endParaRPr lang="en-US"/>
          </a:p>
        </p:txBody>
      </p:sp>
      <p:sp>
        <p:nvSpPr>
          <p:cNvPr id="4" name="Marcador de pie de página 3">
            <a:extLst>
              <a:ext uri="{FF2B5EF4-FFF2-40B4-BE49-F238E27FC236}">
                <a16:creationId xmlns:a16="http://schemas.microsoft.com/office/drawing/2014/main" id="{61014507-61C6-4303-B397-CAE9F01BD6DA}"/>
              </a:ext>
            </a:extLst>
          </p:cNvPr>
          <p:cNvSpPr>
            <a:spLocks noGrp="1"/>
          </p:cNvSpPr>
          <p:nvPr>
            <p:ph type="ftr" sz="quarter" idx="11"/>
          </p:nvPr>
        </p:nvSpPr>
        <p:spPr/>
        <p:txBody>
          <a:bodyPr/>
          <a:lstStyle/>
          <a:p>
            <a:endParaRPr lang="en-US"/>
          </a:p>
        </p:txBody>
      </p:sp>
      <p:sp>
        <p:nvSpPr>
          <p:cNvPr id="5" name="Marcador de número de diapositiva 4">
            <a:extLst>
              <a:ext uri="{FF2B5EF4-FFF2-40B4-BE49-F238E27FC236}">
                <a16:creationId xmlns:a16="http://schemas.microsoft.com/office/drawing/2014/main" id="{1E0D402F-3547-4949-B2DE-ADAEC22A7E68}"/>
              </a:ext>
            </a:extLst>
          </p:cNvPr>
          <p:cNvSpPr>
            <a:spLocks noGrp="1"/>
          </p:cNvSpPr>
          <p:nvPr>
            <p:ph type="sldNum" sz="quarter" idx="12"/>
          </p:nvPr>
        </p:nvSpPr>
        <p:spPr/>
        <p:txBody>
          <a:bodyPr/>
          <a:lstStyle/>
          <a:p>
            <a:fld id="{EA5C5DDB-0447-4B52-A391-78CB0C4EC4C2}" type="slidenum">
              <a:rPr lang="en-US" smtClean="0"/>
              <a:t>‹#›</a:t>
            </a:fld>
            <a:endParaRPr lang="en-US"/>
          </a:p>
        </p:txBody>
      </p:sp>
    </p:spTree>
    <p:extLst>
      <p:ext uri="{BB962C8B-B14F-4D97-AF65-F5344CB8AC3E}">
        <p14:creationId xmlns:p14="http://schemas.microsoft.com/office/powerpoint/2010/main" val="1417623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1EFE3142-C088-4B8E-A077-718BD722F1F2}"/>
              </a:ext>
            </a:extLst>
          </p:cNvPr>
          <p:cNvSpPr>
            <a:spLocks noGrp="1"/>
          </p:cNvSpPr>
          <p:nvPr>
            <p:ph type="dt" sz="half" idx="10"/>
          </p:nvPr>
        </p:nvSpPr>
        <p:spPr/>
        <p:txBody>
          <a:bodyPr/>
          <a:lstStyle/>
          <a:p>
            <a:fld id="{A3C74C2A-A0CB-4E99-BF14-FEE7E1F2F97D}" type="datetimeFigureOut">
              <a:rPr lang="en-US" smtClean="0"/>
              <a:t>23-Oct-21</a:t>
            </a:fld>
            <a:endParaRPr lang="en-US"/>
          </a:p>
        </p:txBody>
      </p:sp>
      <p:sp>
        <p:nvSpPr>
          <p:cNvPr id="3" name="Marcador de pie de página 2">
            <a:extLst>
              <a:ext uri="{FF2B5EF4-FFF2-40B4-BE49-F238E27FC236}">
                <a16:creationId xmlns:a16="http://schemas.microsoft.com/office/drawing/2014/main" id="{176E1C94-528F-4E70-9CE5-A01BE3577D52}"/>
              </a:ext>
            </a:extLst>
          </p:cNvPr>
          <p:cNvSpPr>
            <a:spLocks noGrp="1"/>
          </p:cNvSpPr>
          <p:nvPr>
            <p:ph type="ftr" sz="quarter" idx="11"/>
          </p:nvPr>
        </p:nvSpPr>
        <p:spPr/>
        <p:txBody>
          <a:bodyPr/>
          <a:lstStyle/>
          <a:p>
            <a:endParaRPr lang="en-US"/>
          </a:p>
        </p:txBody>
      </p:sp>
      <p:sp>
        <p:nvSpPr>
          <p:cNvPr id="4" name="Marcador de número de diapositiva 3">
            <a:extLst>
              <a:ext uri="{FF2B5EF4-FFF2-40B4-BE49-F238E27FC236}">
                <a16:creationId xmlns:a16="http://schemas.microsoft.com/office/drawing/2014/main" id="{F5E9F0E3-A8D4-4C1B-A9E2-F59ABDCDE034}"/>
              </a:ext>
            </a:extLst>
          </p:cNvPr>
          <p:cNvSpPr>
            <a:spLocks noGrp="1"/>
          </p:cNvSpPr>
          <p:nvPr>
            <p:ph type="sldNum" sz="quarter" idx="12"/>
          </p:nvPr>
        </p:nvSpPr>
        <p:spPr/>
        <p:txBody>
          <a:bodyPr/>
          <a:lstStyle/>
          <a:p>
            <a:fld id="{EA5C5DDB-0447-4B52-A391-78CB0C4EC4C2}" type="slidenum">
              <a:rPr lang="en-US" smtClean="0"/>
              <a:t>‹#›</a:t>
            </a:fld>
            <a:endParaRPr lang="en-US"/>
          </a:p>
        </p:txBody>
      </p:sp>
    </p:spTree>
    <p:extLst>
      <p:ext uri="{BB962C8B-B14F-4D97-AF65-F5344CB8AC3E}">
        <p14:creationId xmlns:p14="http://schemas.microsoft.com/office/powerpoint/2010/main" val="3919698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745EA7-C711-48DB-858F-07F73FC12EB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14B60F4D-B7EA-4E71-A71D-A3C0689E39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a:extLst>
              <a:ext uri="{FF2B5EF4-FFF2-40B4-BE49-F238E27FC236}">
                <a16:creationId xmlns:a16="http://schemas.microsoft.com/office/drawing/2014/main" id="{FC9E162B-08AF-4750-B059-BA552B525B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F6B8D67-6B91-45FD-800A-53AE1D048167}"/>
              </a:ext>
            </a:extLst>
          </p:cNvPr>
          <p:cNvSpPr>
            <a:spLocks noGrp="1"/>
          </p:cNvSpPr>
          <p:nvPr>
            <p:ph type="dt" sz="half" idx="10"/>
          </p:nvPr>
        </p:nvSpPr>
        <p:spPr/>
        <p:txBody>
          <a:bodyPr/>
          <a:lstStyle/>
          <a:p>
            <a:fld id="{A3C74C2A-A0CB-4E99-BF14-FEE7E1F2F97D}" type="datetimeFigureOut">
              <a:rPr lang="en-US" smtClean="0"/>
              <a:t>23-Oct-21</a:t>
            </a:fld>
            <a:endParaRPr lang="en-US"/>
          </a:p>
        </p:txBody>
      </p:sp>
      <p:sp>
        <p:nvSpPr>
          <p:cNvPr id="6" name="Marcador de pie de página 5">
            <a:extLst>
              <a:ext uri="{FF2B5EF4-FFF2-40B4-BE49-F238E27FC236}">
                <a16:creationId xmlns:a16="http://schemas.microsoft.com/office/drawing/2014/main" id="{6CC450D8-B577-4D0F-9B1B-2B8C86D454C9}"/>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F20AD681-FA16-4A58-82EE-D571A757BFC2}"/>
              </a:ext>
            </a:extLst>
          </p:cNvPr>
          <p:cNvSpPr>
            <a:spLocks noGrp="1"/>
          </p:cNvSpPr>
          <p:nvPr>
            <p:ph type="sldNum" sz="quarter" idx="12"/>
          </p:nvPr>
        </p:nvSpPr>
        <p:spPr/>
        <p:txBody>
          <a:bodyPr/>
          <a:lstStyle/>
          <a:p>
            <a:fld id="{EA5C5DDB-0447-4B52-A391-78CB0C4EC4C2}" type="slidenum">
              <a:rPr lang="en-US" smtClean="0"/>
              <a:t>‹#›</a:t>
            </a:fld>
            <a:endParaRPr lang="en-US"/>
          </a:p>
        </p:txBody>
      </p:sp>
    </p:spTree>
    <p:extLst>
      <p:ext uri="{BB962C8B-B14F-4D97-AF65-F5344CB8AC3E}">
        <p14:creationId xmlns:p14="http://schemas.microsoft.com/office/powerpoint/2010/main" val="1095736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484E24-4EB4-4A4D-AC9D-93F4F533073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a:extLst>
              <a:ext uri="{FF2B5EF4-FFF2-40B4-BE49-F238E27FC236}">
                <a16:creationId xmlns:a16="http://schemas.microsoft.com/office/drawing/2014/main" id="{AB68EE62-6A5C-4A3B-8DA0-32E4BD69C0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a:extLst>
              <a:ext uri="{FF2B5EF4-FFF2-40B4-BE49-F238E27FC236}">
                <a16:creationId xmlns:a16="http://schemas.microsoft.com/office/drawing/2014/main" id="{E6C35FF0-8550-4F9A-98C3-F05595872A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E21B48B-5230-4E4F-BC06-DC2B3C569001}"/>
              </a:ext>
            </a:extLst>
          </p:cNvPr>
          <p:cNvSpPr>
            <a:spLocks noGrp="1"/>
          </p:cNvSpPr>
          <p:nvPr>
            <p:ph type="dt" sz="half" idx="10"/>
          </p:nvPr>
        </p:nvSpPr>
        <p:spPr/>
        <p:txBody>
          <a:bodyPr/>
          <a:lstStyle/>
          <a:p>
            <a:fld id="{A3C74C2A-A0CB-4E99-BF14-FEE7E1F2F97D}" type="datetimeFigureOut">
              <a:rPr lang="en-US" smtClean="0"/>
              <a:t>23-Oct-21</a:t>
            </a:fld>
            <a:endParaRPr lang="en-US"/>
          </a:p>
        </p:txBody>
      </p:sp>
      <p:sp>
        <p:nvSpPr>
          <p:cNvPr id="6" name="Marcador de pie de página 5">
            <a:extLst>
              <a:ext uri="{FF2B5EF4-FFF2-40B4-BE49-F238E27FC236}">
                <a16:creationId xmlns:a16="http://schemas.microsoft.com/office/drawing/2014/main" id="{CDE5E7A2-70E5-4E08-A13D-3514BB320F0A}"/>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6E6B6625-74FE-437D-944B-3265C050F053}"/>
              </a:ext>
            </a:extLst>
          </p:cNvPr>
          <p:cNvSpPr>
            <a:spLocks noGrp="1"/>
          </p:cNvSpPr>
          <p:nvPr>
            <p:ph type="sldNum" sz="quarter" idx="12"/>
          </p:nvPr>
        </p:nvSpPr>
        <p:spPr/>
        <p:txBody>
          <a:bodyPr/>
          <a:lstStyle/>
          <a:p>
            <a:fld id="{EA5C5DDB-0447-4B52-A391-78CB0C4EC4C2}" type="slidenum">
              <a:rPr lang="en-US" smtClean="0"/>
              <a:t>‹#›</a:t>
            </a:fld>
            <a:endParaRPr lang="en-US"/>
          </a:p>
        </p:txBody>
      </p:sp>
    </p:spTree>
    <p:extLst>
      <p:ext uri="{BB962C8B-B14F-4D97-AF65-F5344CB8AC3E}">
        <p14:creationId xmlns:p14="http://schemas.microsoft.com/office/powerpoint/2010/main" val="2135583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6FB4A37-113C-4130-AFF8-CB12925AF1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EC1CC27E-098B-4EFE-B2B8-526FD650D5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08CAF3D8-80DB-477B-876E-8B73C2DE76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C74C2A-A0CB-4E99-BF14-FEE7E1F2F97D}" type="datetimeFigureOut">
              <a:rPr lang="en-US" smtClean="0"/>
              <a:t>23-Oct-21</a:t>
            </a:fld>
            <a:endParaRPr lang="en-US"/>
          </a:p>
        </p:txBody>
      </p:sp>
      <p:sp>
        <p:nvSpPr>
          <p:cNvPr id="5" name="Marcador de pie de página 4">
            <a:extLst>
              <a:ext uri="{FF2B5EF4-FFF2-40B4-BE49-F238E27FC236}">
                <a16:creationId xmlns:a16="http://schemas.microsoft.com/office/drawing/2014/main" id="{761E768B-99F1-400B-A0B9-1E5A1B6F5E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a:extLst>
              <a:ext uri="{FF2B5EF4-FFF2-40B4-BE49-F238E27FC236}">
                <a16:creationId xmlns:a16="http://schemas.microsoft.com/office/drawing/2014/main" id="{D7FC6FCA-D73F-49A1-94DF-6ACE43D897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5C5DDB-0447-4B52-A391-78CB0C4EC4C2}" type="slidenum">
              <a:rPr lang="en-US" smtClean="0"/>
              <a:t>‹#›</a:t>
            </a:fld>
            <a:endParaRPr lang="en-US"/>
          </a:p>
        </p:txBody>
      </p:sp>
    </p:spTree>
    <p:extLst>
      <p:ext uri="{BB962C8B-B14F-4D97-AF65-F5344CB8AC3E}">
        <p14:creationId xmlns:p14="http://schemas.microsoft.com/office/powerpoint/2010/main" val="26266271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statisticsglobe.com/r-functions-list/"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32D7849-85B4-4247-A01A-7E77E9B2D290}"/>
              </a:ext>
            </a:extLst>
          </p:cNvPr>
          <p:cNvSpPr/>
          <p:nvPr/>
        </p:nvSpPr>
        <p:spPr>
          <a:xfrm>
            <a:off x="4320988" y="0"/>
            <a:ext cx="7871012" cy="3910459"/>
          </a:xfrm>
          <a:prstGeom prst="rect">
            <a:avLst/>
          </a:prstGeom>
          <a:solidFill>
            <a:srgbClr val="E212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C71CA83-0478-41EA-8FFE-AB6AF493BCA4}"/>
              </a:ext>
            </a:extLst>
          </p:cNvPr>
          <p:cNvSpPr/>
          <p:nvPr/>
        </p:nvSpPr>
        <p:spPr>
          <a:xfrm>
            <a:off x="4320988" y="3910460"/>
            <a:ext cx="7871012" cy="2947540"/>
          </a:xfrm>
          <a:prstGeom prst="rect">
            <a:avLst/>
          </a:prstGeom>
          <a:solidFill>
            <a:srgbClr val="FFD3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CuadroTexto 8">
            <a:extLst>
              <a:ext uri="{FF2B5EF4-FFF2-40B4-BE49-F238E27FC236}">
                <a16:creationId xmlns:a16="http://schemas.microsoft.com/office/drawing/2014/main" id="{95F86385-5593-475C-A135-CDFACA8E0A3F}"/>
              </a:ext>
            </a:extLst>
          </p:cNvPr>
          <p:cNvSpPr txBox="1"/>
          <p:nvPr/>
        </p:nvSpPr>
        <p:spPr>
          <a:xfrm>
            <a:off x="5255057" y="602658"/>
            <a:ext cx="6002874" cy="2800767"/>
          </a:xfrm>
          <a:prstGeom prst="rect">
            <a:avLst/>
          </a:prstGeom>
          <a:noFill/>
        </p:spPr>
        <p:txBody>
          <a:bodyPr wrap="square" rtlCol="0">
            <a:spAutoFit/>
          </a:bodyPr>
          <a:lstStyle/>
          <a:p>
            <a:pPr algn="ctr"/>
            <a:r>
              <a:rPr lang="es-PE" sz="4400" b="1" dirty="0">
                <a:solidFill>
                  <a:schemeClr val="bg1"/>
                </a:solidFill>
                <a:latin typeface="Oswald" panose="02000303000000000000" pitchFamily="2" charset="0"/>
                <a:ea typeface="Open Sans" panose="020B0606030504020204" pitchFamily="34" charset="0"/>
                <a:cs typeface="Open Sans" panose="020B0606030504020204" pitchFamily="34" charset="0"/>
              </a:rPr>
              <a:t>Introducción a </a:t>
            </a:r>
          </a:p>
          <a:p>
            <a:pPr algn="ctr"/>
            <a:r>
              <a:rPr lang="es-PE" sz="4400" b="1" dirty="0">
                <a:solidFill>
                  <a:schemeClr val="bg1"/>
                </a:solidFill>
                <a:latin typeface="Oswald" panose="02000303000000000000" pitchFamily="2" charset="0"/>
                <a:ea typeface="Open Sans" panose="020B0606030504020204" pitchFamily="34" charset="0"/>
                <a:cs typeface="Open Sans" panose="020B0606030504020204" pitchFamily="34" charset="0"/>
              </a:rPr>
              <a:t>Data </a:t>
            </a:r>
            <a:r>
              <a:rPr lang="es-PE" sz="4400" b="1" dirty="0" err="1">
                <a:solidFill>
                  <a:schemeClr val="bg1"/>
                </a:solidFill>
                <a:latin typeface="Oswald" panose="02000303000000000000" pitchFamily="2" charset="0"/>
                <a:ea typeface="Open Sans" panose="020B0606030504020204" pitchFamily="34" charset="0"/>
                <a:cs typeface="Open Sans" panose="020B0606030504020204" pitchFamily="34" charset="0"/>
              </a:rPr>
              <a:t>Science</a:t>
            </a:r>
            <a:r>
              <a:rPr lang="es-PE" sz="4400" b="1" dirty="0">
                <a:solidFill>
                  <a:schemeClr val="bg1"/>
                </a:solidFill>
                <a:latin typeface="Oswald" panose="02000303000000000000" pitchFamily="2" charset="0"/>
                <a:ea typeface="Open Sans" panose="020B0606030504020204" pitchFamily="34" charset="0"/>
                <a:cs typeface="Open Sans" panose="020B0606030504020204" pitchFamily="34" charset="0"/>
              </a:rPr>
              <a:t> y </a:t>
            </a:r>
          </a:p>
          <a:p>
            <a:pPr algn="ctr"/>
            <a:r>
              <a:rPr lang="es-PE" sz="4400" b="1" dirty="0">
                <a:solidFill>
                  <a:schemeClr val="bg1"/>
                </a:solidFill>
                <a:latin typeface="Oswald" panose="02000303000000000000" pitchFamily="2" charset="0"/>
                <a:ea typeface="Open Sans" panose="020B0606030504020204" pitchFamily="34" charset="0"/>
                <a:cs typeface="Open Sans" panose="020B0606030504020204" pitchFamily="34" charset="0"/>
              </a:rPr>
              <a:t>Programación </a:t>
            </a:r>
          </a:p>
          <a:p>
            <a:pPr algn="ctr"/>
            <a:r>
              <a:rPr lang="es-PE" sz="4400" b="1" dirty="0">
                <a:solidFill>
                  <a:schemeClr val="bg1"/>
                </a:solidFill>
                <a:latin typeface="Oswald" panose="02000303000000000000" pitchFamily="2" charset="0"/>
                <a:ea typeface="Open Sans" panose="020B0606030504020204" pitchFamily="34" charset="0"/>
                <a:cs typeface="Open Sans" panose="020B0606030504020204" pitchFamily="34" charset="0"/>
              </a:rPr>
              <a:t>en </a:t>
            </a:r>
            <a:r>
              <a:rPr lang="es-PE" sz="4400" b="1" dirty="0" err="1">
                <a:solidFill>
                  <a:schemeClr val="bg1"/>
                </a:solidFill>
                <a:latin typeface="Oswald" panose="02000303000000000000" pitchFamily="2" charset="0"/>
                <a:ea typeface="Open Sans" panose="020B0606030504020204" pitchFamily="34" charset="0"/>
                <a:cs typeface="Open Sans" panose="020B0606030504020204" pitchFamily="34" charset="0"/>
              </a:rPr>
              <a:t>RStudio</a:t>
            </a:r>
            <a:r>
              <a:rPr lang="es-PE" sz="4400" b="1" dirty="0">
                <a:solidFill>
                  <a:schemeClr val="bg1"/>
                </a:solidFill>
                <a:latin typeface="Oswald" panose="02000303000000000000" pitchFamily="2" charset="0"/>
                <a:ea typeface="Open Sans" panose="020B0606030504020204" pitchFamily="34" charset="0"/>
                <a:cs typeface="Open Sans" panose="020B0606030504020204" pitchFamily="34" charset="0"/>
              </a:rPr>
              <a:t> </a:t>
            </a:r>
            <a:endParaRPr lang="es-ES" sz="4400" b="1" dirty="0">
              <a:solidFill>
                <a:schemeClr val="bg1"/>
              </a:solidFill>
              <a:latin typeface="Oswald" panose="02000303000000000000" pitchFamily="2" charset="0"/>
              <a:ea typeface="Open Sans" panose="020B0606030504020204" pitchFamily="34" charset="0"/>
              <a:cs typeface="Open Sans" panose="020B0606030504020204" pitchFamily="34" charset="0"/>
            </a:endParaRPr>
          </a:p>
        </p:txBody>
      </p:sp>
      <p:pic>
        <p:nvPicPr>
          <p:cNvPr id="9" name="Picture 8">
            <a:extLst>
              <a:ext uri="{FF2B5EF4-FFF2-40B4-BE49-F238E27FC236}">
                <a16:creationId xmlns:a16="http://schemas.microsoft.com/office/drawing/2014/main" id="{720EF9EB-CAEA-4E04-B601-59901CC54C08}"/>
              </a:ext>
            </a:extLst>
          </p:cNvPr>
          <p:cNvPicPr>
            <a:picLocks noChangeAspect="1"/>
          </p:cNvPicPr>
          <p:nvPr/>
        </p:nvPicPr>
        <p:blipFill rotWithShape="1">
          <a:blip r:embed="rId2">
            <a:extLst>
              <a:ext uri="{28A0092B-C50C-407E-A947-70E740481C1C}">
                <a14:useLocalDpi xmlns:a14="http://schemas.microsoft.com/office/drawing/2010/main" val="0"/>
              </a:ext>
            </a:extLst>
          </a:blip>
          <a:srcRect l="25465" t="31672" r="24246" b="28111"/>
          <a:stretch/>
        </p:blipFill>
        <p:spPr>
          <a:xfrm>
            <a:off x="1074002" y="602658"/>
            <a:ext cx="2216045" cy="904947"/>
          </a:xfrm>
          <a:prstGeom prst="rect">
            <a:avLst/>
          </a:prstGeom>
        </p:spPr>
      </p:pic>
      <p:pic>
        <p:nvPicPr>
          <p:cNvPr id="5256" name="Picture 136">
            <a:extLst>
              <a:ext uri="{FF2B5EF4-FFF2-40B4-BE49-F238E27FC236}">
                <a16:creationId xmlns:a16="http://schemas.microsoft.com/office/drawing/2014/main" id="{0486F0DA-3206-44AB-831A-CEBEAF7643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7357" y="1863490"/>
            <a:ext cx="1523013" cy="1523013"/>
          </a:xfrm>
          <a:prstGeom prst="rect">
            <a:avLst/>
          </a:prstGeom>
          <a:noFill/>
          <a:extLst>
            <a:ext uri="{909E8E84-426E-40DD-AFC4-6F175D3DCCD1}">
              <a14:hiddenFill xmlns:a14="http://schemas.microsoft.com/office/drawing/2010/main">
                <a:solidFill>
                  <a:srgbClr val="FFFFFF"/>
                </a:solidFill>
              </a14:hiddenFill>
            </a:ext>
          </a:extLst>
        </p:spPr>
      </p:pic>
      <p:pic>
        <p:nvPicPr>
          <p:cNvPr id="5258" name="Picture 138">
            <a:extLst>
              <a:ext uri="{FF2B5EF4-FFF2-40B4-BE49-F238E27FC236}">
                <a16:creationId xmlns:a16="http://schemas.microsoft.com/office/drawing/2014/main" id="{8389E808-B978-461C-B58B-7DC882DD9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1496" y="3650315"/>
            <a:ext cx="1446122" cy="1446122"/>
          </a:xfrm>
          <a:prstGeom prst="rect">
            <a:avLst/>
          </a:prstGeom>
          <a:noFill/>
          <a:extLst>
            <a:ext uri="{909E8E84-426E-40DD-AFC4-6F175D3DCCD1}">
              <a14:hiddenFill xmlns:a14="http://schemas.microsoft.com/office/drawing/2010/main">
                <a:solidFill>
                  <a:srgbClr val="FFFFFF"/>
                </a:solidFill>
              </a14:hiddenFill>
            </a:ext>
          </a:extLst>
        </p:spPr>
      </p:pic>
      <p:sp>
        <p:nvSpPr>
          <p:cNvPr id="13" name="Subtitle 2">
            <a:extLst>
              <a:ext uri="{FF2B5EF4-FFF2-40B4-BE49-F238E27FC236}">
                <a16:creationId xmlns:a16="http://schemas.microsoft.com/office/drawing/2014/main" id="{D96586C2-D66A-46CF-ABF4-555041E498D4}"/>
              </a:ext>
            </a:extLst>
          </p:cNvPr>
          <p:cNvSpPr txBox="1">
            <a:spLocks/>
          </p:cNvSpPr>
          <p:nvPr/>
        </p:nvSpPr>
        <p:spPr>
          <a:xfrm>
            <a:off x="7447536" y="4880410"/>
            <a:ext cx="4153399" cy="100763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PE" sz="2000" b="1" dirty="0" err="1">
                <a:solidFill>
                  <a:srgbClr val="E2122D"/>
                </a:solidFill>
                <a:latin typeface="Oswald" panose="02000303000000000000" pitchFamily="2" charset="0"/>
              </a:rPr>
              <a:t>MEd</a:t>
            </a:r>
            <a:r>
              <a:rPr lang="es-PE" sz="2000" b="1" dirty="0">
                <a:solidFill>
                  <a:srgbClr val="E2122D"/>
                </a:solidFill>
                <a:latin typeface="Oswald" panose="02000303000000000000" pitchFamily="2" charset="0"/>
              </a:rPr>
              <a:t>(c) </a:t>
            </a:r>
            <a:r>
              <a:rPr lang="es-PE" sz="2000" b="1" dirty="0" err="1">
                <a:solidFill>
                  <a:srgbClr val="E2122D"/>
                </a:solidFill>
                <a:latin typeface="Oswald" panose="02000303000000000000" pitchFamily="2" charset="0"/>
              </a:rPr>
              <a:t>Blgo</a:t>
            </a:r>
            <a:r>
              <a:rPr lang="es-PE" sz="2000" b="1" dirty="0">
                <a:solidFill>
                  <a:srgbClr val="E2122D"/>
                </a:solidFill>
                <a:latin typeface="Oswald" panose="02000303000000000000" pitchFamily="2" charset="0"/>
              </a:rPr>
              <a:t>. Irwing S. Saldaña Ugaz</a:t>
            </a:r>
          </a:p>
          <a:p>
            <a:pPr marL="0" indent="0">
              <a:buNone/>
            </a:pPr>
            <a:r>
              <a:rPr lang="es-PE" sz="1600" dirty="0">
                <a:solidFill>
                  <a:srgbClr val="E2122D"/>
                </a:solidFill>
                <a:latin typeface="Open Sans Light" panose="020B0306030504020204" pitchFamily="34" charset="0"/>
                <a:ea typeface="Open Sans Light" panose="020B0306030504020204" pitchFamily="34" charset="0"/>
                <a:cs typeface="Open Sans Light" panose="020B0306030504020204" pitchFamily="34" charset="0"/>
              </a:rPr>
              <a:t>Dpto. </a:t>
            </a:r>
            <a:r>
              <a:rPr lang="es-PE" sz="1600" dirty="0" err="1">
                <a:solidFill>
                  <a:srgbClr val="E2122D"/>
                </a:solidFill>
                <a:latin typeface="Open Sans Light" panose="020B0306030504020204" pitchFamily="34" charset="0"/>
                <a:ea typeface="Open Sans Light" panose="020B0306030504020204" pitchFamily="34" charset="0"/>
                <a:cs typeface="Open Sans Light" panose="020B0306030504020204" pitchFamily="34" charset="0"/>
              </a:rPr>
              <a:t>Ecoinformática</a:t>
            </a:r>
            <a:r>
              <a:rPr lang="es-PE" sz="1600" dirty="0">
                <a:solidFill>
                  <a:srgbClr val="E2122D"/>
                </a:solidFill>
                <a:latin typeface="Open Sans Light" panose="020B0306030504020204" pitchFamily="34" charset="0"/>
                <a:ea typeface="Open Sans Light" panose="020B0306030504020204" pitchFamily="34" charset="0"/>
                <a:cs typeface="Open Sans Light" panose="020B0306030504020204" pitchFamily="34" charset="0"/>
              </a:rPr>
              <a:t> y Biogeografía, Instituto de Ciencias Antonio Brack</a:t>
            </a:r>
          </a:p>
        </p:txBody>
      </p:sp>
      <p:pic>
        <p:nvPicPr>
          <p:cNvPr id="14" name="Picture 13">
            <a:extLst>
              <a:ext uri="{FF2B5EF4-FFF2-40B4-BE49-F238E27FC236}">
                <a16:creationId xmlns:a16="http://schemas.microsoft.com/office/drawing/2014/main" id="{218F120B-A075-4F28-BCDD-F9B1A04257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2581" y="4373376"/>
            <a:ext cx="2146837" cy="2146837"/>
          </a:xfrm>
          <a:prstGeom prst="rect">
            <a:avLst/>
          </a:prstGeom>
        </p:spPr>
      </p:pic>
      <p:sp>
        <p:nvSpPr>
          <p:cNvPr id="16" name="TextBox 15">
            <a:extLst>
              <a:ext uri="{FF2B5EF4-FFF2-40B4-BE49-F238E27FC236}">
                <a16:creationId xmlns:a16="http://schemas.microsoft.com/office/drawing/2014/main" id="{B13330E1-3029-4AA7-89CF-3E095909A3D3}"/>
              </a:ext>
            </a:extLst>
          </p:cNvPr>
          <p:cNvSpPr txBox="1"/>
          <p:nvPr/>
        </p:nvSpPr>
        <p:spPr>
          <a:xfrm>
            <a:off x="-701594" y="5446794"/>
            <a:ext cx="4744464" cy="1477328"/>
          </a:xfrm>
          <a:prstGeom prst="rect">
            <a:avLst/>
          </a:prstGeom>
          <a:noFill/>
        </p:spPr>
        <p:txBody>
          <a:bodyPr wrap="square">
            <a:spAutoFit/>
          </a:bodyPr>
          <a:lstStyle/>
          <a:p>
            <a:pPr marL="899795" algn="ctr" rtl="0">
              <a:spcBef>
                <a:spcPts val="0"/>
              </a:spcBef>
              <a:spcAft>
                <a:spcPts val="0"/>
              </a:spcAft>
            </a:pPr>
            <a:r>
              <a:rPr lang="pt-BR" sz="1800" b="1" i="0" u="none" strike="noStrike" dirty="0">
                <a:solidFill>
                  <a:srgbClr val="E2122D"/>
                </a:solidFill>
                <a:effectLst/>
                <a:latin typeface="Calibri" panose="020F0502020204030204" pitchFamily="34" charset="0"/>
              </a:rPr>
              <a:t>Domingo 24 de octubre 2021 </a:t>
            </a:r>
            <a:endParaRPr lang="pt-BR" b="1" dirty="0">
              <a:solidFill>
                <a:srgbClr val="E2122D"/>
              </a:solidFill>
              <a:effectLst/>
            </a:endParaRPr>
          </a:p>
          <a:p>
            <a:pPr marL="899795" algn="ctr" rtl="0">
              <a:spcBef>
                <a:spcPts val="0"/>
              </a:spcBef>
              <a:spcAft>
                <a:spcPts val="0"/>
              </a:spcAft>
            </a:pPr>
            <a:r>
              <a:rPr lang="pt-BR" sz="1800" b="0" i="0" u="none" strike="noStrike" dirty="0">
                <a:effectLst/>
                <a:latin typeface="Calibri" panose="020F0502020204030204" pitchFamily="34" charset="0"/>
              </a:rPr>
              <a:t>Turno mañana (8:30 am - 12:30 pm)</a:t>
            </a:r>
            <a:endParaRPr lang="pt-BR" b="0" dirty="0">
              <a:effectLst/>
            </a:endParaRPr>
          </a:p>
          <a:p>
            <a:pPr marL="899795" algn="ctr" rtl="0">
              <a:spcBef>
                <a:spcPts val="0"/>
              </a:spcBef>
              <a:spcAft>
                <a:spcPts val="0"/>
              </a:spcAft>
            </a:pPr>
            <a:r>
              <a:rPr lang="pt-BR" sz="1800" b="0" i="0" u="none" strike="noStrike" dirty="0">
                <a:effectLst/>
                <a:latin typeface="Calibri" panose="020F0502020204030204" pitchFamily="34" charset="0"/>
              </a:rPr>
              <a:t>Turno tarde (3:30 - 7:30 pm)</a:t>
            </a:r>
            <a:endParaRPr lang="pt-BR" b="0" dirty="0">
              <a:effectLst/>
            </a:endParaRPr>
          </a:p>
          <a:p>
            <a:br>
              <a:rPr lang="pt-BR" dirty="0">
                <a:solidFill>
                  <a:srgbClr val="E2122D"/>
                </a:solidFill>
              </a:rPr>
            </a:br>
            <a:endParaRPr lang="es-PE" dirty="0">
              <a:solidFill>
                <a:srgbClr val="E2122D"/>
              </a:solidFill>
            </a:endParaRPr>
          </a:p>
        </p:txBody>
      </p:sp>
    </p:spTree>
    <p:extLst>
      <p:ext uri="{BB962C8B-B14F-4D97-AF65-F5344CB8AC3E}">
        <p14:creationId xmlns:p14="http://schemas.microsoft.com/office/powerpoint/2010/main" val="4043867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E8938-FF75-4EFC-B8B9-FCD69E9C4B53}"/>
              </a:ext>
            </a:extLst>
          </p:cNvPr>
          <p:cNvSpPr>
            <a:spLocks noGrp="1"/>
          </p:cNvSpPr>
          <p:nvPr>
            <p:ph type="title"/>
          </p:nvPr>
        </p:nvSpPr>
        <p:spPr/>
        <p:txBody>
          <a:bodyPr>
            <a:normAutofit/>
          </a:bodyPr>
          <a:lstStyle/>
          <a:p>
            <a:r>
              <a:rPr lang="es-PE" sz="4000" b="1" dirty="0">
                <a:latin typeface="Oswald" panose="02000303000000000000" pitchFamily="2" charset="0"/>
                <a:ea typeface="Open Sans Light" panose="020B0306030504020204" pitchFamily="34" charset="0"/>
                <a:cs typeface="Open Sans Light" panose="020B0306030504020204" pitchFamily="34" charset="0"/>
              </a:rPr>
              <a:t>Creación de funciones</a:t>
            </a:r>
          </a:p>
        </p:txBody>
      </p:sp>
      <p:sp>
        <p:nvSpPr>
          <p:cNvPr id="3" name="Content Placeholder 2">
            <a:extLst>
              <a:ext uri="{FF2B5EF4-FFF2-40B4-BE49-F238E27FC236}">
                <a16:creationId xmlns:a16="http://schemas.microsoft.com/office/drawing/2014/main" id="{6F6EE24D-D4AE-4671-8E2F-114BE48E1582}"/>
              </a:ext>
            </a:extLst>
          </p:cNvPr>
          <p:cNvSpPr>
            <a:spLocks noGrp="1"/>
          </p:cNvSpPr>
          <p:nvPr>
            <p:ph idx="1"/>
          </p:nvPr>
        </p:nvSpPr>
        <p:spPr>
          <a:xfrm>
            <a:off x="4306896" y="1716999"/>
            <a:ext cx="2900260" cy="366534"/>
          </a:xfrm>
          <a:solidFill>
            <a:schemeClr val="tx2">
              <a:lumMod val="20000"/>
              <a:lumOff val="80000"/>
            </a:schemeClr>
          </a:solidFill>
        </p:spPr>
        <p:txBody>
          <a:bodyPr>
            <a:normAutofit/>
          </a:bodyPr>
          <a:lstStyle/>
          <a:p>
            <a:pPr marL="0" indent="0" algn="ctr">
              <a:buNone/>
            </a:pPr>
            <a:r>
              <a:rPr lang="es-PE" dirty="0"/>
              <a:t>Usar la función </a:t>
            </a:r>
            <a:r>
              <a:rPr lang="es-PE" b="1" dirty="0" err="1">
                <a:solidFill>
                  <a:schemeClr val="tx2">
                    <a:lumMod val="75000"/>
                  </a:schemeClr>
                </a:solidFill>
                <a:latin typeface="Consolas" panose="020B0609020204030204" pitchFamily="49" charset="0"/>
              </a:rPr>
              <a:t>function</a:t>
            </a:r>
            <a:r>
              <a:rPr lang="es-PE" b="1" dirty="0">
                <a:solidFill>
                  <a:schemeClr val="tx2">
                    <a:lumMod val="75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id="{1B97E041-6430-42A1-9A25-DEEF3A18C55A}"/>
              </a:ext>
            </a:extLst>
          </p:cNvPr>
          <p:cNvPicPr>
            <a:picLocks noChangeAspect="1"/>
          </p:cNvPicPr>
          <p:nvPr/>
        </p:nvPicPr>
        <p:blipFill>
          <a:blip r:embed="rId2"/>
          <a:stretch>
            <a:fillRect/>
          </a:stretch>
        </p:blipFill>
        <p:spPr>
          <a:xfrm>
            <a:off x="1203578" y="2707470"/>
            <a:ext cx="9541003" cy="2615952"/>
          </a:xfrm>
          <a:prstGeom prst="rect">
            <a:avLst/>
          </a:prstGeom>
        </p:spPr>
      </p:pic>
      <p:sp>
        <p:nvSpPr>
          <p:cNvPr id="8" name="Content Placeholder 2">
            <a:extLst>
              <a:ext uri="{FF2B5EF4-FFF2-40B4-BE49-F238E27FC236}">
                <a16:creationId xmlns:a16="http://schemas.microsoft.com/office/drawing/2014/main" id="{96B08DF1-0E9C-4706-B38E-31C2C0529BE2}"/>
              </a:ext>
            </a:extLst>
          </p:cNvPr>
          <p:cNvSpPr txBox="1">
            <a:spLocks/>
          </p:cNvSpPr>
          <p:nvPr/>
        </p:nvSpPr>
        <p:spPr>
          <a:xfrm>
            <a:off x="447271" y="1895257"/>
            <a:ext cx="3567545" cy="376552"/>
          </a:xfrm>
          <a:prstGeom prst="rect">
            <a:avLst/>
          </a:prstGeom>
          <a:solidFill>
            <a:schemeClr val="tx2">
              <a:lumMod val="20000"/>
              <a:lumOff val="80000"/>
            </a:schemeClr>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Lato" panose="020F0502020204030203"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dirty="0"/>
              <a:t>Asignarle un nombre a la nueva función</a:t>
            </a:r>
          </a:p>
        </p:txBody>
      </p:sp>
      <p:sp>
        <p:nvSpPr>
          <p:cNvPr id="9" name="Content Placeholder 2">
            <a:extLst>
              <a:ext uri="{FF2B5EF4-FFF2-40B4-BE49-F238E27FC236}">
                <a16:creationId xmlns:a16="http://schemas.microsoft.com/office/drawing/2014/main" id="{23A4613C-9FB1-48DC-BB47-55AEAA1EBE6B}"/>
              </a:ext>
            </a:extLst>
          </p:cNvPr>
          <p:cNvSpPr txBox="1">
            <a:spLocks/>
          </p:cNvSpPr>
          <p:nvPr/>
        </p:nvSpPr>
        <p:spPr>
          <a:xfrm>
            <a:off x="1943744" y="5506909"/>
            <a:ext cx="4073237" cy="366534"/>
          </a:xfrm>
          <a:prstGeom prst="rect">
            <a:avLst/>
          </a:prstGeom>
          <a:solidFill>
            <a:schemeClr val="tx2">
              <a:lumMod val="20000"/>
              <a:lumOff val="80000"/>
            </a:schemeClr>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Lato" panose="020F0502020204030203"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PE" dirty="0"/>
              <a:t>Las llaves encierran el contenido de la función</a:t>
            </a:r>
            <a:endParaRPr lang="es-PE" b="1" dirty="0">
              <a:solidFill>
                <a:schemeClr val="tx2">
                  <a:lumMod val="75000"/>
                </a:schemeClr>
              </a:solidFill>
              <a:latin typeface="Consolas" panose="020B0609020204030204" pitchFamily="49" charset="0"/>
            </a:endParaRPr>
          </a:p>
        </p:txBody>
      </p:sp>
      <p:sp>
        <p:nvSpPr>
          <p:cNvPr id="10" name="Content Placeholder 2">
            <a:extLst>
              <a:ext uri="{FF2B5EF4-FFF2-40B4-BE49-F238E27FC236}">
                <a16:creationId xmlns:a16="http://schemas.microsoft.com/office/drawing/2014/main" id="{229E528B-550C-4816-A265-77B040016B69}"/>
              </a:ext>
            </a:extLst>
          </p:cNvPr>
          <p:cNvSpPr txBox="1">
            <a:spLocks/>
          </p:cNvSpPr>
          <p:nvPr/>
        </p:nvSpPr>
        <p:spPr>
          <a:xfrm>
            <a:off x="4049782" y="4836091"/>
            <a:ext cx="7519419" cy="335962"/>
          </a:xfrm>
          <a:prstGeom prst="rect">
            <a:avLst/>
          </a:prstGeom>
          <a:solidFill>
            <a:schemeClr val="tx2">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Lato" panose="020F0502020204030203"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dirty="0"/>
              <a:t>Se suele colocar</a:t>
            </a:r>
            <a:r>
              <a:rPr lang="es-PE" b="1" dirty="0">
                <a:solidFill>
                  <a:schemeClr val="tx2">
                    <a:lumMod val="75000"/>
                  </a:schemeClr>
                </a:solidFill>
                <a:latin typeface="Consolas" panose="020B0609020204030204" pitchFamily="49" charset="0"/>
              </a:rPr>
              <a:t> </a:t>
            </a:r>
            <a:r>
              <a:rPr lang="es-PE" b="1" dirty="0" err="1">
                <a:solidFill>
                  <a:schemeClr val="tx2">
                    <a:lumMod val="75000"/>
                  </a:schemeClr>
                </a:solidFill>
                <a:latin typeface="Consolas" panose="020B0609020204030204" pitchFamily="49" charset="0"/>
              </a:rPr>
              <a:t>return</a:t>
            </a:r>
            <a:r>
              <a:rPr lang="es-PE" b="1" dirty="0">
                <a:solidFill>
                  <a:schemeClr val="tx2">
                    <a:lumMod val="75000"/>
                  </a:schemeClr>
                </a:solidFill>
                <a:latin typeface="Consolas" panose="020B0609020204030204" pitchFamily="49" charset="0"/>
              </a:rPr>
              <a:t>()</a:t>
            </a:r>
            <a:r>
              <a:rPr lang="es-PE" dirty="0"/>
              <a:t> para imprimir el resultado de la función en la consola</a:t>
            </a:r>
            <a:endParaRPr lang="es-PE" b="1" dirty="0">
              <a:solidFill>
                <a:schemeClr val="tx2">
                  <a:lumMod val="75000"/>
                </a:schemeClr>
              </a:solidFill>
              <a:latin typeface="Consolas" panose="020B0609020204030204" pitchFamily="49" charset="0"/>
            </a:endParaRPr>
          </a:p>
        </p:txBody>
      </p:sp>
      <p:sp>
        <p:nvSpPr>
          <p:cNvPr id="11" name="Arrow: Right 10">
            <a:extLst>
              <a:ext uri="{FF2B5EF4-FFF2-40B4-BE49-F238E27FC236}">
                <a16:creationId xmlns:a16="http://schemas.microsoft.com/office/drawing/2014/main" id="{8FB723E0-D169-4473-A90D-254F1CD27911}"/>
              </a:ext>
            </a:extLst>
          </p:cNvPr>
          <p:cNvSpPr/>
          <p:nvPr/>
        </p:nvSpPr>
        <p:spPr>
          <a:xfrm rot="5400000">
            <a:off x="1818735" y="2415308"/>
            <a:ext cx="445927" cy="378691"/>
          </a:xfrm>
          <a:prstGeom prst="rightArrow">
            <a:avLst/>
          </a:prstGeom>
          <a:solidFill>
            <a:schemeClr val="tx2">
              <a:lumMod val="20000"/>
              <a:lumOff val="80000"/>
            </a:schemeClr>
          </a:solidFill>
          <a:ln w="38100">
            <a:solidFill>
              <a:srgbClr val="2F92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Arrow: Right 11">
            <a:extLst>
              <a:ext uri="{FF2B5EF4-FFF2-40B4-BE49-F238E27FC236}">
                <a16:creationId xmlns:a16="http://schemas.microsoft.com/office/drawing/2014/main" id="{03452DDF-EA8F-4DBF-97B6-D93FD4669ED9}"/>
              </a:ext>
            </a:extLst>
          </p:cNvPr>
          <p:cNvSpPr/>
          <p:nvPr/>
        </p:nvSpPr>
        <p:spPr>
          <a:xfrm rot="5400000">
            <a:off x="5574330" y="2266229"/>
            <a:ext cx="744083" cy="378691"/>
          </a:xfrm>
          <a:prstGeom prst="rightArrow">
            <a:avLst/>
          </a:prstGeom>
          <a:solidFill>
            <a:schemeClr val="tx2">
              <a:lumMod val="20000"/>
              <a:lumOff val="80000"/>
            </a:schemeClr>
          </a:solidFill>
          <a:ln w="38100">
            <a:solidFill>
              <a:srgbClr val="2F92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3" name="Arrow: Right 12">
            <a:extLst>
              <a:ext uri="{FF2B5EF4-FFF2-40B4-BE49-F238E27FC236}">
                <a16:creationId xmlns:a16="http://schemas.microsoft.com/office/drawing/2014/main" id="{805DCEB6-703A-4A68-A689-36E7295A2E9F}"/>
              </a:ext>
            </a:extLst>
          </p:cNvPr>
          <p:cNvSpPr/>
          <p:nvPr/>
        </p:nvSpPr>
        <p:spPr>
          <a:xfrm rot="8916108">
            <a:off x="6933253" y="2518124"/>
            <a:ext cx="445927" cy="378691"/>
          </a:xfrm>
          <a:prstGeom prst="rightArrow">
            <a:avLst/>
          </a:prstGeom>
          <a:solidFill>
            <a:schemeClr val="tx2">
              <a:lumMod val="20000"/>
              <a:lumOff val="80000"/>
            </a:schemeClr>
          </a:solidFill>
          <a:ln w="38100">
            <a:solidFill>
              <a:srgbClr val="2F92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Arrow: Right 13">
            <a:extLst>
              <a:ext uri="{FF2B5EF4-FFF2-40B4-BE49-F238E27FC236}">
                <a16:creationId xmlns:a16="http://schemas.microsoft.com/office/drawing/2014/main" id="{854BA1EB-0D73-44B5-A3B7-927CD3EE220E}"/>
              </a:ext>
            </a:extLst>
          </p:cNvPr>
          <p:cNvSpPr/>
          <p:nvPr/>
        </p:nvSpPr>
        <p:spPr>
          <a:xfrm rot="14256713">
            <a:off x="1362337" y="5226453"/>
            <a:ext cx="445927" cy="378691"/>
          </a:xfrm>
          <a:prstGeom prst="rightArrow">
            <a:avLst/>
          </a:prstGeom>
          <a:solidFill>
            <a:schemeClr val="tx2">
              <a:lumMod val="20000"/>
              <a:lumOff val="80000"/>
            </a:schemeClr>
          </a:solidFill>
          <a:ln w="38100">
            <a:solidFill>
              <a:srgbClr val="2F92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6" name="Arrow: Right 15">
            <a:extLst>
              <a:ext uri="{FF2B5EF4-FFF2-40B4-BE49-F238E27FC236}">
                <a16:creationId xmlns:a16="http://schemas.microsoft.com/office/drawing/2014/main" id="{EAC51E3A-43F4-4A55-8CB2-8842D4032763}"/>
              </a:ext>
            </a:extLst>
          </p:cNvPr>
          <p:cNvSpPr/>
          <p:nvPr/>
        </p:nvSpPr>
        <p:spPr>
          <a:xfrm rot="14256713">
            <a:off x="3454887" y="4604768"/>
            <a:ext cx="445927" cy="378691"/>
          </a:xfrm>
          <a:prstGeom prst="rightArrow">
            <a:avLst/>
          </a:prstGeom>
          <a:solidFill>
            <a:schemeClr val="tx2">
              <a:lumMod val="20000"/>
              <a:lumOff val="80000"/>
            </a:schemeClr>
          </a:solidFill>
          <a:ln w="38100">
            <a:solidFill>
              <a:srgbClr val="2F92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7" name="Content Placeholder 2">
            <a:extLst>
              <a:ext uri="{FF2B5EF4-FFF2-40B4-BE49-F238E27FC236}">
                <a16:creationId xmlns:a16="http://schemas.microsoft.com/office/drawing/2014/main" id="{AD4456D3-5826-4BFB-AD3C-B0F95E0F1864}"/>
              </a:ext>
            </a:extLst>
          </p:cNvPr>
          <p:cNvSpPr txBox="1">
            <a:spLocks/>
          </p:cNvSpPr>
          <p:nvPr/>
        </p:nvSpPr>
        <p:spPr>
          <a:xfrm>
            <a:off x="7445177" y="2198423"/>
            <a:ext cx="4487355" cy="366534"/>
          </a:xfrm>
          <a:prstGeom prst="rect">
            <a:avLst/>
          </a:prstGeom>
          <a:solidFill>
            <a:schemeClr val="tx2">
              <a:lumMod val="20000"/>
              <a:lumOff val="80000"/>
            </a:schemeClr>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Lato" panose="020F0502020204030203"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PE" b="1" dirty="0">
                <a:solidFill>
                  <a:schemeClr val="tx2">
                    <a:lumMod val="75000"/>
                  </a:schemeClr>
                </a:solidFill>
              </a:rPr>
              <a:t>Argumento</a:t>
            </a:r>
            <a:r>
              <a:rPr lang="es-PE" dirty="0"/>
              <a:t>(s) de la función dentro de los paréntesis</a:t>
            </a:r>
            <a:endParaRPr lang="es-PE" b="1" dirty="0">
              <a:solidFill>
                <a:schemeClr val="tx2">
                  <a:lumMod val="75000"/>
                </a:schemeClr>
              </a:solidFill>
              <a:latin typeface="Consolas" panose="020B0609020204030204" pitchFamily="49" charset="0"/>
            </a:endParaRPr>
          </a:p>
        </p:txBody>
      </p:sp>
    </p:spTree>
    <p:extLst>
      <p:ext uri="{BB962C8B-B14F-4D97-AF65-F5344CB8AC3E}">
        <p14:creationId xmlns:p14="http://schemas.microsoft.com/office/powerpoint/2010/main" val="3508445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E8938-FF75-4EFC-B8B9-FCD69E9C4B53}"/>
              </a:ext>
            </a:extLst>
          </p:cNvPr>
          <p:cNvSpPr>
            <a:spLocks noGrp="1"/>
          </p:cNvSpPr>
          <p:nvPr>
            <p:ph type="title"/>
          </p:nvPr>
        </p:nvSpPr>
        <p:spPr/>
        <p:txBody>
          <a:bodyPr>
            <a:normAutofit/>
          </a:bodyPr>
          <a:lstStyle/>
          <a:p>
            <a:r>
              <a:rPr lang="es-PE" sz="4000" b="1">
                <a:latin typeface="Oswald" panose="02000303000000000000" pitchFamily="2" charset="0"/>
                <a:ea typeface="Open Sans Light" panose="020B0306030504020204" pitchFamily="34" charset="0"/>
                <a:cs typeface="Open Sans Light" panose="020B0306030504020204" pitchFamily="34" charset="0"/>
              </a:rPr>
              <a:t>58 Funciones básicas en R</a:t>
            </a:r>
            <a:endParaRPr lang="es-PE" sz="4000" b="1" dirty="0">
              <a:latin typeface="Oswald" panose="02000303000000000000" pitchFamily="2" charset="0"/>
              <a:ea typeface="Open Sans Light" panose="020B0306030504020204" pitchFamily="34" charset="0"/>
              <a:cs typeface="Open Sans Light" panose="020B0306030504020204" pitchFamily="34" charset="0"/>
            </a:endParaRPr>
          </a:p>
        </p:txBody>
      </p:sp>
      <p:sp>
        <p:nvSpPr>
          <p:cNvPr id="3" name="Content Placeholder 2">
            <a:extLst>
              <a:ext uri="{FF2B5EF4-FFF2-40B4-BE49-F238E27FC236}">
                <a16:creationId xmlns:a16="http://schemas.microsoft.com/office/drawing/2014/main" id="{6F6EE24D-D4AE-4671-8E2F-114BE48E1582}"/>
              </a:ext>
            </a:extLst>
          </p:cNvPr>
          <p:cNvSpPr>
            <a:spLocks noGrp="1"/>
          </p:cNvSpPr>
          <p:nvPr>
            <p:ph idx="1"/>
          </p:nvPr>
        </p:nvSpPr>
        <p:spPr>
          <a:xfrm>
            <a:off x="821466" y="5849481"/>
            <a:ext cx="9683974" cy="543831"/>
          </a:xfrm>
        </p:spPr>
        <p:txBody>
          <a:bodyPr/>
          <a:lstStyle/>
          <a:p>
            <a:r>
              <a:rPr lang="en-US" dirty="0">
                <a:hlinkClick r:id="rId2"/>
              </a:rPr>
              <a:t>R Functions List (+ Examples) | All Basic Commands of R Programming (statisticsglobe.com)</a:t>
            </a:r>
            <a:endParaRPr lang="es-PE" dirty="0"/>
          </a:p>
        </p:txBody>
      </p:sp>
      <p:sp>
        <p:nvSpPr>
          <p:cNvPr id="6" name="Rectangle 5">
            <a:extLst>
              <a:ext uri="{FF2B5EF4-FFF2-40B4-BE49-F238E27FC236}">
                <a16:creationId xmlns:a16="http://schemas.microsoft.com/office/drawing/2014/main" id="{B5834499-95E6-48E1-BE99-A76BDBA36B98}"/>
              </a:ext>
            </a:extLst>
          </p:cNvPr>
          <p:cNvSpPr/>
          <p:nvPr/>
        </p:nvSpPr>
        <p:spPr>
          <a:xfrm>
            <a:off x="821466" y="1749556"/>
            <a:ext cx="10659334" cy="388612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TextBox 6">
            <a:extLst>
              <a:ext uri="{FF2B5EF4-FFF2-40B4-BE49-F238E27FC236}">
                <a16:creationId xmlns:a16="http://schemas.microsoft.com/office/drawing/2014/main" id="{70B2EE93-28C3-4F08-A8C7-7A1B9FD62B42}"/>
              </a:ext>
            </a:extLst>
          </p:cNvPr>
          <p:cNvSpPr txBox="1"/>
          <p:nvPr/>
        </p:nvSpPr>
        <p:spPr>
          <a:xfrm>
            <a:off x="1230797" y="1842725"/>
            <a:ext cx="11387923" cy="3785652"/>
          </a:xfrm>
          <a:prstGeom prst="rect">
            <a:avLst/>
          </a:prstGeom>
          <a:noFill/>
        </p:spPr>
        <p:txBody>
          <a:bodyPr wrap="square" numCol="4" rtlCol="0">
            <a:spAutoFit/>
          </a:bodyPr>
          <a:lstStyle/>
          <a:p>
            <a:r>
              <a:rPr lang="es-PE" sz="1600" dirty="0" err="1">
                <a:solidFill>
                  <a:srgbClr val="393F33"/>
                </a:solidFill>
                <a:latin typeface="Consolas" panose="020B0609020204030204" pitchFamily="49" charset="0"/>
              </a:rPr>
              <a:t>set.seed</a:t>
            </a:r>
            <a:r>
              <a:rPr lang="es-PE" sz="1600" dirty="0">
                <a:solidFill>
                  <a:srgbClr val="393F33"/>
                </a:solidFill>
                <a:latin typeface="Consolas" panose="020B0609020204030204" pitchFamily="49" charset="0"/>
              </a:rPr>
              <a:t>()</a:t>
            </a:r>
          </a:p>
          <a:p>
            <a:r>
              <a:rPr lang="es-PE" sz="1600" dirty="0" err="1">
                <a:solidFill>
                  <a:srgbClr val="393F33"/>
                </a:solidFill>
                <a:latin typeface="Consolas" panose="020B0609020204030204" pitchFamily="49" charset="0"/>
              </a:rPr>
              <a:t>names</a:t>
            </a:r>
            <a:r>
              <a:rPr lang="es-PE" sz="1600" dirty="0">
                <a:solidFill>
                  <a:srgbClr val="393F33"/>
                </a:solidFill>
                <a:latin typeface="Consolas" panose="020B0609020204030204" pitchFamily="49" charset="0"/>
              </a:rPr>
              <a:t>()</a:t>
            </a:r>
          </a:p>
          <a:p>
            <a:r>
              <a:rPr lang="es-PE" sz="1600" dirty="0">
                <a:solidFill>
                  <a:srgbClr val="393F33"/>
                </a:solidFill>
                <a:latin typeface="Consolas" panose="020B0609020204030204" pitchFamily="49" charset="0"/>
              </a:rPr>
              <a:t>View()</a:t>
            </a:r>
          </a:p>
          <a:p>
            <a:r>
              <a:rPr lang="es-PE" sz="1600" dirty="0" err="1">
                <a:solidFill>
                  <a:srgbClr val="393F33"/>
                </a:solidFill>
                <a:latin typeface="Consolas" panose="020B0609020204030204" pitchFamily="49" charset="0"/>
              </a:rPr>
              <a:t>str</a:t>
            </a:r>
            <a:r>
              <a:rPr lang="es-PE" sz="1600" dirty="0">
                <a:solidFill>
                  <a:srgbClr val="393F33"/>
                </a:solidFill>
                <a:latin typeface="Consolas" panose="020B0609020204030204" pitchFamily="49" charset="0"/>
              </a:rPr>
              <a:t>()</a:t>
            </a:r>
          </a:p>
          <a:p>
            <a:r>
              <a:rPr lang="es-PE" sz="1600" dirty="0" err="1">
                <a:solidFill>
                  <a:srgbClr val="393F33"/>
                </a:solidFill>
                <a:latin typeface="Consolas" panose="020B0609020204030204" pitchFamily="49" charset="0"/>
              </a:rPr>
              <a:t>unique</a:t>
            </a:r>
            <a:r>
              <a:rPr lang="es-PE" sz="1600" dirty="0">
                <a:solidFill>
                  <a:srgbClr val="393F33"/>
                </a:solidFill>
                <a:latin typeface="Consolas" panose="020B0609020204030204" pitchFamily="49" charset="0"/>
              </a:rPr>
              <a:t>()</a:t>
            </a:r>
          </a:p>
          <a:p>
            <a:r>
              <a:rPr lang="es-PE" sz="1600" dirty="0" err="1">
                <a:solidFill>
                  <a:srgbClr val="393F33"/>
                </a:solidFill>
                <a:latin typeface="Consolas" panose="020B0609020204030204" pitchFamily="49" charset="0"/>
              </a:rPr>
              <a:t>relevel</a:t>
            </a:r>
            <a:r>
              <a:rPr lang="es-PE" sz="1600" dirty="0">
                <a:solidFill>
                  <a:srgbClr val="393F33"/>
                </a:solidFill>
                <a:latin typeface="Consolas" panose="020B0609020204030204" pitchFamily="49" charset="0"/>
              </a:rPr>
              <a:t>()</a:t>
            </a:r>
          </a:p>
          <a:p>
            <a:r>
              <a:rPr lang="es-PE" sz="1600" dirty="0" err="1">
                <a:solidFill>
                  <a:srgbClr val="393F33"/>
                </a:solidFill>
                <a:latin typeface="Consolas" panose="020B0609020204030204" pitchFamily="49" charset="0"/>
              </a:rPr>
              <a:t>colSums</a:t>
            </a:r>
            <a:r>
              <a:rPr lang="es-PE" sz="1600" dirty="0">
                <a:solidFill>
                  <a:srgbClr val="393F33"/>
                </a:solidFill>
                <a:latin typeface="Consolas" panose="020B0609020204030204" pitchFamily="49" charset="0"/>
              </a:rPr>
              <a:t>()</a:t>
            </a:r>
          </a:p>
          <a:p>
            <a:r>
              <a:rPr lang="es-PE" sz="1600" dirty="0" err="1">
                <a:solidFill>
                  <a:srgbClr val="393F33"/>
                </a:solidFill>
                <a:latin typeface="Consolas" panose="020B0609020204030204" pitchFamily="49" charset="0"/>
              </a:rPr>
              <a:t>colMeans</a:t>
            </a:r>
            <a:r>
              <a:rPr lang="es-PE" sz="1600" dirty="0">
                <a:solidFill>
                  <a:srgbClr val="393F33"/>
                </a:solidFill>
                <a:latin typeface="Consolas" panose="020B0609020204030204" pitchFamily="49" charset="0"/>
              </a:rPr>
              <a:t>()</a:t>
            </a:r>
          </a:p>
          <a:p>
            <a:r>
              <a:rPr lang="es-PE" sz="1600" dirty="0" err="1">
                <a:solidFill>
                  <a:srgbClr val="393F33"/>
                </a:solidFill>
                <a:latin typeface="Consolas" panose="020B0609020204030204" pitchFamily="49" charset="0"/>
              </a:rPr>
              <a:t>lapply</a:t>
            </a:r>
            <a:r>
              <a:rPr lang="es-PE" sz="1600" dirty="0">
                <a:solidFill>
                  <a:srgbClr val="393F33"/>
                </a:solidFill>
                <a:latin typeface="Consolas" panose="020B0609020204030204" pitchFamily="49" charset="0"/>
              </a:rPr>
              <a:t>()</a:t>
            </a:r>
          </a:p>
          <a:p>
            <a:r>
              <a:rPr lang="es-PE" sz="1600" dirty="0" err="1">
                <a:solidFill>
                  <a:srgbClr val="393F33"/>
                </a:solidFill>
                <a:latin typeface="Consolas" panose="020B0609020204030204" pitchFamily="49" charset="0"/>
              </a:rPr>
              <a:t>apply</a:t>
            </a:r>
            <a:r>
              <a:rPr lang="es-PE" sz="1600" dirty="0">
                <a:solidFill>
                  <a:srgbClr val="393F33"/>
                </a:solidFill>
                <a:latin typeface="Consolas" panose="020B0609020204030204" pitchFamily="49" charset="0"/>
              </a:rPr>
              <a:t>()</a:t>
            </a:r>
          </a:p>
          <a:p>
            <a:r>
              <a:rPr lang="es-PE" sz="1600" dirty="0" err="1">
                <a:solidFill>
                  <a:srgbClr val="393F33"/>
                </a:solidFill>
                <a:latin typeface="Consolas" panose="020B0609020204030204" pitchFamily="49" charset="0"/>
              </a:rPr>
              <a:t>summary</a:t>
            </a:r>
            <a:r>
              <a:rPr lang="es-PE" sz="1600" dirty="0">
                <a:solidFill>
                  <a:srgbClr val="393F33"/>
                </a:solidFill>
                <a:latin typeface="Consolas" panose="020B0609020204030204" pitchFamily="49" charset="0"/>
              </a:rPr>
              <a:t>()</a:t>
            </a:r>
          </a:p>
          <a:p>
            <a:r>
              <a:rPr lang="es-PE" sz="1600" dirty="0" err="1">
                <a:solidFill>
                  <a:srgbClr val="393F33"/>
                </a:solidFill>
                <a:latin typeface="Consolas" panose="020B0609020204030204" pitchFamily="49" charset="0"/>
              </a:rPr>
              <a:t>rnorm</a:t>
            </a:r>
            <a:r>
              <a:rPr lang="es-PE" sz="1600" dirty="0">
                <a:solidFill>
                  <a:srgbClr val="393F33"/>
                </a:solidFill>
                <a:latin typeface="Consolas" panose="020B0609020204030204" pitchFamily="49" charset="0"/>
              </a:rPr>
              <a:t>()</a:t>
            </a:r>
          </a:p>
          <a:p>
            <a:r>
              <a:rPr lang="es-PE" sz="1600" dirty="0">
                <a:solidFill>
                  <a:srgbClr val="393F33"/>
                </a:solidFill>
                <a:latin typeface="Consolas" panose="020B0609020204030204" pitchFamily="49" charset="0"/>
              </a:rPr>
              <a:t>paste()</a:t>
            </a:r>
          </a:p>
          <a:p>
            <a:r>
              <a:rPr lang="es-PE" sz="1600" dirty="0" err="1">
                <a:solidFill>
                  <a:srgbClr val="393F33"/>
                </a:solidFill>
                <a:latin typeface="Consolas" panose="020B0609020204030204" pitchFamily="49" charset="0"/>
              </a:rPr>
              <a:t>rep</a:t>
            </a:r>
            <a:r>
              <a:rPr lang="es-PE" sz="1600" dirty="0">
                <a:solidFill>
                  <a:srgbClr val="393F33"/>
                </a:solidFill>
                <a:latin typeface="Consolas" panose="020B0609020204030204" pitchFamily="49" charset="0"/>
              </a:rPr>
              <a:t>()</a:t>
            </a:r>
          </a:p>
          <a:p>
            <a:r>
              <a:rPr lang="es-PE" sz="1600" dirty="0" err="1">
                <a:solidFill>
                  <a:srgbClr val="393F33"/>
                </a:solidFill>
                <a:latin typeface="Consolas" panose="020B0609020204030204" pitchFamily="49" charset="0"/>
              </a:rPr>
              <a:t>seq</a:t>
            </a:r>
            <a:r>
              <a:rPr lang="es-PE" sz="1600" dirty="0">
                <a:solidFill>
                  <a:srgbClr val="393F33"/>
                </a:solidFill>
                <a:latin typeface="Consolas" panose="020B0609020204030204" pitchFamily="49" charset="0"/>
              </a:rPr>
              <a:t>()</a:t>
            </a:r>
          </a:p>
          <a:p>
            <a:r>
              <a:rPr lang="es-PE" sz="1600" dirty="0" err="1">
                <a:solidFill>
                  <a:srgbClr val="393F33"/>
                </a:solidFill>
                <a:latin typeface="Consolas" panose="020B0609020204030204" pitchFamily="49" charset="0"/>
              </a:rPr>
              <a:t>sample</a:t>
            </a:r>
            <a:r>
              <a:rPr lang="es-PE" sz="1600" dirty="0">
                <a:solidFill>
                  <a:srgbClr val="393F33"/>
                </a:solidFill>
                <a:latin typeface="Consolas" panose="020B0609020204030204" pitchFamily="49" charset="0"/>
              </a:rPr>
              <a:t>()</a:t>
            </a:r>
          </a:p>
          <a:p>
            <a:r>
              <a:rPr lang="es-PE" sz="1600" dirty="0" err="1">
                <a:solidFill>
                  <a:srgbClr val="393F33"/>
                </a:solidFill>
                <a:latin typeface="Consolas" panose="020B0609020204030204" pitchFamily="49" charset="0"/>
              </a:rPr>
              <a:t>setwd</a:t>
            </a:r>
            <a:r>
              <a:rPr lang="es-PE" sz="1600" dirty="0">
                <a:solidFill>
                  <a:srgbClr val="393F33"/>
                </a:solidFill>
                <a:latin typeface="Consolas" panose="020B0609020204030204" pitchFamily="49" charset="0"/>
              </a:rPr>
              <a:t>()</a:t>
            </a:r>
          </a:p>
          <a:p>
            <a:r>
              <a:rPr lang="es-PE" sz="1600" dirty="0" err="1">
                <a:solidFill>
                  <a:srgbClr val="393F33"/>
                </a:solidFill>
                <a:latin typeface="Consolas" panose="020B0609020204030204" pitchFamily="49" charset="0"/>
              </a:rPr>
              <a:t>getwd</a:t>
            </a:r>
            <a:r>
              <a:rPr lang="es-PE" sz="1600" dirty="0">
                <a:solidFill>
                  <a:srgbClr val="393F33"/>
                </a:solidFill>
                <a:latin typeface="Consolas" panose="020B0609020204030204" pitchFamily="49" charset="0"/>
              </a:rPr>
              <a:t>()</a:t>
            </a:r>
          </a:p>
          <a:p>
            <a:r>
              <a:rPr lang="es-PE" sz="1600" dirty="0" err="1">
                <a:solidFill>
                  <a:srgbClr val="393F33"/>
                </a:solidFill>
                <a:latin typeface="Consolas" panose="020B0609020204030204" pitchFamily="49" charset="0"/>
              </a:rPr>
              <a:t>file.choose</a:t>
            </a:r>
            <a:r>
              <a:rPr lang="es-PE" sz="1600" dirty="0">
                <a:solidFill>
                  <a:srgbClr val="393F33"/>
                </a:solidFill>
                <a:latin typeface="Consolas" panose="020B0609020204030204" pitchFamily="49" charset="0"/>
              </a:rPr>
              <a:t>()</a:t>
            </a:r>
          </a:p>
          <a:p>
            <a:r>
              <a:rPr lang="es-PE" sz="1600" dirty="0" err="1">
                <a:solidFill>
                  <a:srgbClr val="393F33"/>
                </a:solidFill>
                <a:latin typeface="Consolas" panose="020B0609020204030204" pitchFamily="49" charset="0"/>
              </a:rPr>
              <a:t>plot</a:t>
            </a:r>
            <a:r>
              <a:rPr lang="es-PE" sz="1600" dirty="0">
                <a:solidFill>
                  <a:srgbClr val="393F33"/>
                </a:solidFill>
                <a:latin typeface="Consolas" panose="020B0609020204030204" pitchFamily="49" charset="0"/>
              </a:rPr>
              <a:t>()</a:t>
            </a:r>
          </a:p>
          <a:p>
            <a:r>
              <a:rPr lang="es-PE" sz="1600" dirty="0" err="1">
                <a:solidFill>
                  <a:srgbClr val="393F33"/>
                </a:solidFill>
                <a:latin typeface="Consolas" panose="020B0609020204030204" pitchFamily="49" charset="0"/>
              </a:rPr>
              <a:t>density</a:t>
            </a:r>
            <a:r>
              <a:rPr lang="es-PE" sz="1600" dirty="0">
                <a:solidFill>
                  <a:srgbClr val="393F33"/>
                </a:solidFill>
                <a:latin typeface="Consolas" panose="020B0609020204030204" pitchFamily="49" charset="0"/>
              </a:rPr>
              <a:t>()</a:t>
            </a:r>
          </a:p>
          <a:p>
            <a:r>
              <a:rPr lang="es-PE" sz="1600" dirty="0" err="1">
                <a:solidFill>
                  <a:srgbClr val="393F33"/>
                </a:solidFill>
                <a:latin typeface="Consolas" panose="020B0609020204030204" pitchFamily="49" charset="0"/>
              </a:rPr>
              <a:t>boxplot</a:t>
            </a:r>
            <a:r>
              <a:rPr lang="es-PE" sz="1600" dirty="0">
                <a:solidFill>
                  <a:srgbClr val="393F33"/>
                </a:solidFill>
                <a:latin typeface="Consolas" panose="020B0609020204030204" pitchFamily="49" charset="0"/>
              </a:rPr>
              <a:t>()</a:t>
            </a:r>
          </a:p>
          <a:p>
            <a:r>
              <a:rPr lang="es-PE" sz="1600" dirty="0" err="1">
                <a:solidFill>
                  <a:srgbClr val="393F33"/>
                </a:solidFill>
                <a:latin typeface="Consolas" panose="020B0609020204030204" pitchFamily="49" charset="0"/>
              </a:rPr>
              <a:t>hist</a:t>
            </a:r>
            <a:r>
              <a:rPr lang="es-PE" sz="1600" dirty="0">
                <a:solidFill>
                  <a:srgbClr val="393F33"/>
                </a:solidFill>
                <a:latin typeface="Consolas" panose="020B0609020204030204" pitchFamily="49" charset="0"/>
              </a:rPr>
              <a:t>()</a:t>
            </a:r>
          </a:p>
          <a:p>
            <a:r>
              <a:rPr lang="es-PE" sz="1600" dirty="0">
                <a:solidFill>
                  <a:srgbClr val="393F33"/>
                </a:solidFill>
                <a:latin typeface="Consolas" panose="020B0609020204030204" pitchFamily="49" charset="0"/>
              </a:rPr>
              <a:t>mean()</a:t>
            </a:r>
          </a:p>
          <a:p>
            <a:r>
              <a:rPr lang="es-PE" sz="1600" dirty="0">
                <a:solidFill>
                  <a:srgbClr val="393F33"/>
                </a:solidFill>
                <a:latin typeface="Consolas" panose="020B0609020204030204" pitchFamily="49" charset="0"/>
              </a:rPr>
              <a:t>median()</a:t>
            </a:r>
          </a:p>
          <a:p>
            <a:r>
              <a:rPr lang="es-PE" sz="1600" dirty="0" err="1">
                <a:solidFill>
                  <a:srgbClr val="393F33"/>
                </a:solidFill>
                <a:latin typeface="Consolas" panose="020B0609020204030204" pitchFamily="49" charset="0"/>
              </a:rPr>
              <a:t>sd</a:t>
            </a:r>
            <a:r>
              <a:rPr lang="es-PE" sz="1600" dirty="0">
                <a:solidFill>
                  <a:srgbClr val="393F33"/>
                </a:solidFill>
                <a:latin typeface="Consolas" panose="020B0609020204030204" pitchFamily="49" charset="0"/>
              </a:rPr>
              <a:t>()</a:t>
            </a:r>
          </a:p>
          <a:p>
            <a:r>
              <a:rPr lang="es-PE" sz="1600" dirty="0" err="1">
                <a:solidFill>
                  <a:srgbClr val="393F33"/>
                </a:solidFill>
                <a:latin typeface="Consolas" panose="020B0609020204030204" pitchFamily="49" charset="0"/>
              </a:rPr>
              <a:t>var</a:t>
            </a:r>
            <a:r>
              <a:rPr lang="es-PE" sz="1600" dirty="0">
                <a:solidFill>
                  <a:srgbClr val="393F33"/>
                </a:solidFill>
                <a:latin typeface="Consolas" panose="020B0609020204030204" pitchFamily="49" charset="0"/>
              </a:rPr>
              <a:t>()</a:t>
            </a:r>
          </a:p>
          <a:p>
            <a:r>
              <a:rPr lang="es-PE" sz="1600" dirty="0">
                <a:solidFill>
                  <a:srgbClr val="393F33"/>
                </a:solidFill>
                <a:latin typeface="Consolas" panose="020B0609020204030204" pitchFamily="49" charset="0"/>
              </a:rPr>
              <a:t>min()</a:t>
            </a:r>
          </a:p>
          <a:p>
            <a:r>
              <a:rPr lang="es-PE" sz="1600" dirty="0" err="1">
                <a:solidFill>
                  <a:srgbClr val="393F33"/>
                </a:solidFill>
                <a:latin typeface="Consolas" panose="020B0609020204030204" pitchFamily="49" charset="0"/>
              </a:rPr>
              <a:t>max</a:t>
            </a:r>
            <a:r>
              <a:rPr lang="es-PE" sz="1600" dirty="0">
                <a:solidFill>
                  <a:srgbClr val="393F33"/>
                </a:solidFill>
                <a:latin typeface="Consolas" panose="020B0609020204030204" pitchFamily="49" charset="0"/>
              </a:rPr>
              <a:t>()</a:t>
            </a:r>
          </a:p>
          <a:p>
            <a:r>
              <a:rPr lang="es-PE" sz="1600" dirty="0" err="1">
                <a:solidFill>
                  <a:srgbClr val="393F33"/>
                </a:solidFill>
                <a:latin typeface="Consolas" panose="020B0609020204030204" pitchFamily="49" charset="0"/>
              </a:rPr>
              <a:t>range</a:t>
            </a:r>
            <a:r>
              <a:rPr lang="es-PE" sz="1600" dirty="0">
                <a:solidFill>
                  <a:srgbClr val="393F33"/>
                </a:solidFill>
                <a:latin typeface="Consolas" panose="020B0609020204030204" pitchFamily="49" charset="0"/>
              </a:rPr>
              <a:t>()</a:t>
            </a:r>
          </a:p>
          <a:p>
            <a:r>
              <a:rPr lang="es-PE" sz="1600" dirty="0" err="1">
                <a:solidFill>
                  <a:srgbClr val="393F33"/>
                </a:solidFill>
                <a:latin typeface="Consolas" panose="020B0609020204030204" pitchFamily="49" charset="0"/>
              </a:rPr>
              <a:t>na.omit</a:t>
            </a:r>
            <a:r>
              <a:rPr lang="es-PE" sz="1600" dirty="0">
                <a:solidFill>
                  <a:srgbClr val="393F33"/>
                </a:solidFill>
                <a:latin typeface="Consolas" panose="020B0609020204030204" pitchFamily="49" charset="0"/>
              </a:rPr>
              <a:t>()</a:t>
            </a:r>
          </a:p>
          <a:p>
            <a:r>
              <a:rPr lang="es-PE" sz="1600" dirty="0">
                <a:solidFill>
                  <a:srgbClr val="393F33"/>
                </a:solidFill>
                <a:latin typeface="Consolas" panose="020B0609020204030204" pitchFamily="49" charset="0"/>
              </a:rPr>
              <a:t>par()</a:t>
            </a:r>
          </a:p>
          <a:p>
            <a:r>
              <a:rPr lang="es-PE" sz="1600" dirty="0">
                <a:solidFill>
                  <a:srgbClr val="393F33"/>
                </a:solidFill>
                <a:latin typeface="Consolas" panose="020B0609020204030204" pitchFamily="49" charset="0"/>
              </a:rPr>
              <a:t>log()</a:t>
            </a:r>
          </a:p>
          <a:p>
            <a:r>
              <a:rPr lang="es-PE" sz="1600" dirty="0">
                <a:solidFill>
                  <a:srgbClr val="393F33"/>
                </a:solidFill>
                <a:latin typeface="Consolas" panose="020B0609020204030204" pitchFamily="49" charset="0"/>
              </a:rPr>
              <a:t>log10()</a:t>
            </a:r>
          </a:p>
          <a:p>
            <a:r>
              <a:rPr lang="es-PE" sz="1600" dirty="0" err="1">
                <a:solidFill>
                  <a:srgbClr val="393F33"/>
                </a:solidFill>
                <a:latin typeface="Consolas" panose="020B0609020204030204" pitchFamily="49" charset="0"/>
              </a:rPr>
              <a:t>sqrt</a:t>
            </a:r>
            <a:r>
              <a:rPr lang="es-PE" sz="1600" dirty="0">
                <a:solidFill>
                  <a:srgbClr val="393F33"/>
                </a:solidFill>
                <a:latin typeface="Consolas" panose="020B0609020204030204" pitchFamily="49" charset="0"/>
              </a:rPr>
              <a:t>()</a:t>
            </a:r>
          </a:p>
          <a:p>
            <a:r>
              <a:rPr lang="es-PE" sz="1600" dirty="0" err="1">
                <a:solidFill>
                  <a:srgbClr val="393F33"/>
                </a:solidFill>
                <a:latin typeface="Consolas" panose="020B0609020204030204" pitchFamily="49" charset="0"/>
              </a:rPr>
              <a:t>scale</a:t>
            </a:r>
            <a:r>
              <a:rPr lang="es-PE" sz="1600" dirty="0">
                <a:solidFill>
                  <a:srgbClr val="393F33"/>
                </a:solidFill>
                <a:latin typeface="Consolas" panose="020B0609020204030204" pitchFamily="49" charset="0"/>
              </a:rPr>
              <a:t>()</a:t>
            </a:r>
          </a:p>
          <a:p>
            <a:r>
              <a:rPr lang="es-PE" sz="1600" dirty="0">
                <a:solidFill>
                  <a:srgbClr val="393F33"/>
                </a:solidFill>
                <a:latin typeface="Consolas" panose="020B0609020204030204" pitchFamily="49" charset="0"/>
              </a:rPr>
              <a:t>lm()</a:t>
            </a:r>
          </a:p>
          <a:p>
            <a:r>
              <a:rPr lang="es-PE" sz="1600" dirty="0" err="1">
                <a:solidFill>
                  <a:srgbClr val="393F33"/>
                </a:solidFill>
                <a:latin typeface="Consolas" panose="020B0609020204030204" pitchFamily="49" charset="0"/>
              </a:rPr>
              <a:t>aov</a:t>
            </a:r>
            <a:r>
              <a:rPr lang="es-PE" sz="1600" dirty="0">
                <a:solidFill>
                  <a:srgbClr val="393F33"/>
                </a:solidFill>
                <a:latin typeface="Consolas" panose="020B0609020204030204" pitchFamily="49" charset="0"/>
              </a:rPr>
              <a:t>()</a:t>
            </a:r>
          </a:p>
          <a:p>
            <a:r>
              <a:rPr lang="es-PE" sz="1600" dirty="0" err="1">
                <a:solidFill>
                  <a:srgbClr val="393F33"/>
                </a:solidFill>
                <a:latin typeface="Consolas" panose="020B0609020204030204" pitchFamily="49" charset="0"/>
              </a:rPr>
              <a:t>tukeyHSD</a:t>
            </a:r>
            <a:r>
              <a:rPr lang="es-PE" sz="1600" dirty="0">
                <a:solidFill>
                  <a:srgbClr val="393F33"/>
                </a:solidFill>
                <a:latin typeface="Consolas" panose="020B0609020204030204" pitchFamily="49" charset="0"/>
              </a:rPr>
              <a:t>()</a:t>
            </a:r>
          </a:p>
          <a:p>
            <a:r>
              <a:rPr lang="es-PE" sz="1600" dirty="0" err="1">
                <a:solidFill>
                  <a:srgbClr val="393F33"/>
                </a:solidFill>
                <a:latin typeface="Consolas" panose="020B0609020204030204" pitchFamily="49" charset="0"/>
              </a:rPr>
              <a:t>t.test</a:t>
            </a:r>
            <a:r>
              <a:rPr lang="es-PE" sz="1600" dirty="0">
                <a:solidFill>
                  <a:srgbClr val="393F33"/>
                </a:solidFill>
                <a:latin typeface="Consolas" panose="020B0609020204030204" pitchFamily="49" charset="0"/>
              </a:rPr>
              <a:t>()</a:t>
            </a:r>
          </a:p>
          <a:p>
            <a:r>
              <a:rPr lang="es-PE" sz="1600" dirty="0" err="1">
                <a:solidFill>
                  <a:srgbClr val="393F33"/>
                </a:solidFill>
                <a:latin typeface="Consolas" panose="020B0609020204030204" pitchFamily="49" charset="0"/>
              </a:rPr>
              <a:t>leveneTest</a:t>
            </a:r>
            <a:r>
              <a:rPr lang="es-PE" sz="1600" dirty="0">
                <a:solidFill>
                  <a:srgbClr val="393F33"/>
                </a:solidFill>
                <a:latin typeface="Consolas" panose="020B0609020204030204" pitchFamily="49" charset="0"/>
              </a:rPr>
              <a:t>()</a:t>
            </a:r>
          </a:p>
          <a:p>
            <a:r>
              <a:rPr lang="es-PE" sz="1600" dirty="0" err="1">
                <a:solidFill>
                  <a:srgbClr val="393F33"/>
                </a:solidFill>
                <a:latin typeface="Consolas" panose="020B0609020204030204" pitchFamily="49" charset="0"/>
              </a:rPr>
              <a:t>wilcox.test</a:t>
            </a:r>
            <a:r>
              <a:rPr lang="es-PE" sz="1600" dirty="0">
                <a:solidFill>
                  <a:srgbClr val="393F33"/>
                </a:solidFill>
                <a:latin typeface="Consolas" panose="020B0609020204030204" pitchFamily="49" charset="0"/>
              </a:rPr>
              <a:t>()</a:t>
            </a:r>
          </a:p>
          <a:p>
            <a:r>
              <a:rPr lang="es-PE" sz="1600" dirty="0" err="1">
                <a:solidFill>
                  <a:srgbClr val="393F33"/>
                </a:solidFill>
                <a:latin typeface="Consolas" panose="020B0609020204030204" pitchFamily="49" charset="0"/>
              </a:rPr>
              <a:t>exp</a:t>
            </a:r>
            <a:r>
              <a:rPr lang="es-PE" sz="1600" dirty="0">
                <a:solidFill>
                  <a:srgbClr val="393F33"/>
                </a:solidFill>
                <a:latin typeface="Consolas" panose="020B0609020204030204" pitchFamily="49" charset="0"/>
              </a:rPr>
              <a:t>()</a:t>
            </a:r>
          </a:p>
          <a:p>
            <a:r>
              <a:rPr lang="es-PE" sz="1600" dirty="0" err="1">
                <a:solidFill>
                  <a:srgbClr val="393F33"/>
                </a:solidFill>
                <a:latin typeface="Consolas" panose="020B0609020204030204" pitchFamily="49" charset="0"/>
              </a:rPr>
              <a:t>shapiro.test</a:t>
            </a:r>
            <a:r>
              <a:rPr lang="es-PE" sz="1600" dirty="0">
                <a:solidFill>
                  <a:srgbClr val="393F33"/>
                </a:solidFill>
                <a:latin typeface="Consolas" panose="020B0609020204030204" pitchFamily="49" charset="0"/>
              </a:rPr>
              <a:t>()</a:t>
            </a:r>
          </a:p>
          <a:p>
            <a:r>
              <a:rPr lang="es-PE" sz="1600" dirty="0" err="1">
                <a:solidFill>
                  <a:srgbClr val="393F33"/>
                </a:solidFill>
                <a:latin typeface="Consolas" panose="020B0609020204030204" pitchFamily="49" charset="0"/>
              </a:rPr>
              <a:t>confint</a:t>
            </a:r>
            <a:r>
              <a:rPr lang="es-PE" sz="1600" dirty="0">
                <a:solidFill>
                  <a:srgbClr val="393F33"/>
                </a:solidFill>
                <a:latin typeface="Consolas" panose="020B0609020204030204" pitchFamily="49" charset="0"/>
              </a:rPr>
              <a:t>()</a:t>
            </a:r>
          </a:p>
          <a:p>
            <a:r>
              <a:rPr lang="es-PE" sz="1600" dirty="0" err="1">
                <a:solidFill>
                  <a:srgbClr val="393F33"/>
                </a:solidFill>
                <a:latin typeface="Consolas" panose="020B0609020204030204" pitchFamily="49" charset="0"/>
              </a:rPr>
              <a:t>coef</a:t>
            </a:r>
            <a:r>
              <a:rPr lang="es-PE" sz="1600" dirty="0">
                <a:solidFill>
                  <a:srgbClr val="393F33"/>
                </a:solidFill>
                <a:latin typeface="Consolas" panose="020B0609020204030204" pitchFamily="49" charset="0"/>
              </a:rPr>
              <a:t>()</a:t>
            </a:r>
          </a:p>
          <a:p>
            <a:r>
              <a:rPr lang="es-PE" sz="1600" dirty="0" err="1">
                <a:solidFill>
                  <a:srgbClr val="393F33"/>
                </a:solidFill>
                <a:latin typeface="Consolas" panose="020B0609020204030204" pitchFamily="49" charset="0"/>
              </a:rPr>
              <a:t>sort</a:t>
            </a:r>
            <a:r>
              <a:rPr lang="es-PE" sz="1600" dirty="0">
                <a:solidFill>
                  <a:srgbClr val="393F33"/>
                </a:solidFill>
                <a:latin typeface="Consolas" panose="020B0609020204030204" pitchFamily="49" charset="0"/>
              </a:rPr>
              <a:t>()</a:t>
            </a:r>
          </a:p>
          <a:p>
            <a:r>
              <a:rPr lang="es-PE" sz="1600" dirty="0" err="1">
                <a:solidFill>
                  <a:srgbClr val="393F33"/>
                </a:solidFill>
                <a:latin typeface="Consolas" panose="020B0609020204030204" pitchFamily="49" charset="0"/>
              </a:rPr>
              <a:t>subset</a:t>
            </a:r>
            <a:r>
              <a:rPr lang="es-PE" sz="1600" dirty="0">
                <a:solidFill>
                  <a:srgbClr val="393F33"/>
                </a:solidFill>
                <a:latin typeface="Consolas" panose="020B0609020204030204" pitchFamily="49" charset="0"/>
              </a:rPr>
              <a:t>()</a:t>
            </a:r>
          </a:p>
          <a:p>
            <a:r>
              <a:rPr lang="es-PE" sz="1600" dirty="0" err="1">
                <a:solidFill>
                  <a:srgbClr val="393F33"/>
                </a:solidFill>
                <a:latin typeface="Consolas" panose="020B0609020204030204" pitchFamily="49" charset="0"/>
              </a:rPr>
              <a:t>library</a:t>
            </a:r>
            <a:r>
              <a:rPr lang="es-PE" sz="1600" dirty="0">
                <a:solidFill>
                  <a:srgbClr val="393F33"/>
                </a:solidFill>
                <a:latin typeface="Consolas" panose="020B0609020204030204" pitchFamily="49" charset="0"/>
              </a:rPr>
              <a:t>()</a:t>
            </a:r>
          </a:p>
          <a:p>
            <a:r>
              <a:rPr lang="es-PE" sz="1600" dirty="0">
                <a:solidFill>
                  <a:srgbClr val="393F33"/>
                </a:solidFill>
                <a:latin typeface="Consolas" panose="020B0609020204030204" pitchFamily="49" charset="0"/>
              </a:rPr>
              <a:t>data()</a:t>
            </a:r>
          </a:p>
          <a:p>
            <a:r>
              <a:rPr lang="es-PE" sz="1600" dirty="0" err="1">
                <a:solidFill>
                  <a:srgbClr val="393F33"/>
                </a:solidFill>
                <a:latin typeface="Consolas" panose="020B0609020204030204" pitchFamily="49" charset="0"/>
              </a:rPr>
              <a:t>lenght</a:t>
            </a:r>
            <a:r>
              <a:rPr lang="es-PE" sz="1600" dirty="0">
                <a:solidFill>
                  <a:srgbClr val="393F33"/>
                </a:solidFill>
                <a:latin typeface="Consolas" panose="020B0609020204030204" pitchFamily="49" charset="0"/>
              </a:rPr>
              <a:t>()</a:t>
            </a:r>
          </a:p>
          <a:p>
            <a:r>
              <a:rPr lang="es-PE" sz="1600" dirty="0" err="1">
                <a:solidFill>
                  <a:srgbClr val="393F33"/>
                </a:solidFill>
                <a:latin typeface="Consolas" panose="020B0609020204030204" pitchFamily="49" charset="0"/>
              </a:rPr>
              <a:t>nrow</a:t>
            </a:r>
            <a:r>
              <a:rPr lang="es-PE" sz="1600" dirty="0">
                <a:solidFill>
                  <a:srgbClr val="393F33"/>
                </a:solidFill>
                <a:latin typeface="Consolas" panose="020B0609020204030204" pitchFamily="49" charset="0"/>
              </a:rPr>
              <a:t>()</a:t>
            </a:r>
          </a:p>
          <a:p>
            <a:r>
              <a:rPr lang="es-PE" sz="1600" dirty="0" err="1">
                <a:solidFill>
                  <a:srgbClr val="393F33"/>
                </a:solidFill>
                <a:latin typeface="Consolas" panose="020B0609020204030204" pitchFamily="49" charset="0"/>
              </a:rPr>
              <a:t>ncol</a:t>
            </a:r>
            <a:r>
              <a:rPr lang="es-PE" sz="1600" dirty="0">
                <a:solidFill>
                  <a:srgbClr val="393F33"/>
                </a:solidFill>
                <a:latin typeface="Consolas" panose="020B0609020204030204" pitchFamily="49" charset="0"/>
              </a:rPr>
              <a:t>()</a:t>
            </a:r>
          </a:p>
          <a:p>
            <a:r>
              <a:rPr lang="es-PE" sz="1600" dirty="0" err="1">
                <a:solidFill>
                  <a:srgbClr val="393F33"/>
                </a:solidFill>
                <a:latin typeface="Consolas" panose="020B0609020204030204" pitchFamily="49" charset="0"/>
              </a:rPr>
              <a:t>cbind</a:t>
            </a:r>
            <a:r>
              <a:rPr lang="es-PE" sz="1600" dirty="0">
                <a:solidFill>
                  <a:srgbClr val="393F33"/>
                </a:solidFill>
                <a:latin typeface="Consolas" panose="020B0609020204030204" pitchFamily="49" charset="0"/>
              </a:rPr>
              <a:t>()</a:t>
            </a:r>
          </a:p>
          <a:p>
            <a:r>
              <a:rPr lang="es-PE" sz="1600" dirty="0" err="1">
                <a:solidFill>
                  <a:srgbClr val="393F33"/>
                </a:solidFill>
                <a:latin typeface="Consolas" panose="020B0609020204030204" pitchFamily="49" charset="0"/>
              </a:rPr>
              <a:t>rbind</a:t>
            </a:r>
            <a:r>
              <a:rPr lang="es-PE" sz="1600" dirty="0">
                <a:solidFill>
                  <a:srgbClr val="393F33"/>
                </a:solidFill>
                <a:latin typeface="Consolas" panose="020B0609020204030204" pitchFamily="49" charset="0"/>
              </a:rPr>
              <a:t>()</a:t>
            </a:r>
          </a:p>
          <a:p>
            <a:endParaRPr lang="es-PE" sz="1600" dirty="0">
              <a:solidFill>
                <a:srgbClr val="393F33"/>
              </a:solidFill>
              <a:latin typeface="Consolas" panose="020B0609020204030204" pitchFamily="49" charset="0"/>
            </a:endParaRPr>
          </a:p>
          <a:p>
            <a:endParaRPr lang="es-PE" sz="1600" dirty="0">
              <a:solidFill>
                <a:srgbClr val="393F33"/>
              </a:solidFill>
              <a:latin typeface="Consolas" panose="020B0609020204030204" pitchFamily="49" charset="0"/>
            </a:endParaRPr>
          </a:p>
        </p:txBody>
      </p:sp>
    </p:spTree>
    <p:extLst>
      <p:ext uri="{BB962C8B-B14F-4D97-AF65-F5344CB8AC3E}">
        <p14:creationId xmlns:p14="http://schemas.microsoft.com/office/powerpoint/2010/main" val="2475014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E8938-FF75-4EFC-B8B9-FCD69E9C4B53}"/>
              </a:ext>
            </a:extLst>
          </p:cNvPr>
          <p:cNvSpPr>
            <a:spLocks noGrp="1"/>
          </p:cNvSpPr>
          <p:nvPr>
            <p:ph type="title"/>
          </p:nvPr>
        </p:nvSpPr>
        <p:spPr/>
        <p:txBody>
          <a:bodyPr>
            <a:normAutofit/>
          </a:bodyPr>
          <a:lstStyle/>
          <a:p>
            <a:r>
              <a:rPr lang="es-PE" sz="4000" b="1" dirty="0">
                <a:latin typeface="Oswald" panose="02000303000000000000" pitchFamily="2" charset="0"/>
                <a:ea typeface="Open Sans Light" panose="020B0306030504020204" pitchFamily="34" charset="0"/>
                <a:cs typeface="Open Sans Light" panose="020B0306030504020204" pitchFamily="34" charset="0"/>
              </a:rPr>
              <a:t>Importación de bases de datos en R</a:t>
            </a:r>
          </a:p>
        </p:txBody>
      </p:sp>
      <p:sp>
        <p:nvSpPr>
          <p:cNvPr id="3" name="Content Placeholder 2">
            <a:extLst>
              <a:ext uri="{FF2B5EF4-FFF2-40B4-BE49-F238E27FC236}">
                <a16:creationId xmlns:a16="http://schemas.microsoft.com/office/drawing/2014/main" id="{6F6EE24D-D4AE-4671-8E2F-114BE48E1582}"/>
              </a:ext>
            </a:extLst>
          </p:cNvPr>
          <p:cNvSpPr>
            <a:spLocks noGrp="1"/>
          </p:cNvSpPr>
          <p:nvPr>
            <p:ph idx="1"/>
          </p:nvPr>
        </p:nvSpPr>
        <p:spPr/>
        <p:txBody>
          <a:bodyPr/>
          <a:lstStyle/>
          <a:p>
            <a:r>
              <a:rPr lang="es-PE" dirty="0"/>
              <a:t>Normalmente se trabaja con bases de datos manejadas en hojas de cálculo</a:t>
            </a:r>
          </a:p>
          <a:p>
            <a:pPr lvl="1"/>
            <a:r>
              <a:rPr lang="es-PE" dirty="0"/>
              <a:t>.xlsx</a:t>
            </a:r>
          </a:p>
          <a:p>
            <a:pPr lvl="1"/>
            <a:r>
              <a:rPr lang="es-PE" dirty="0"/>
              <a:t>.</a:t>
            </a:r>
            <a:r>
              <a:rPr lang="es-PE" dirty="0" err="1"/>
              <a:t>csv</a:t>
            </a:r>
            <a:endParaRPr lang="es-PE" dirty="0"/>
          </a:p>
          <a:p>
            <a:pPr lvl="1"/>
            <a:r>
              <a:rPr lang="es-PE" dirty="0"/>
              <a:t>.</a:t>
            </a:r>
            <a:r>
              <a:rPr lang="es-PE" dirty="0" err="1"/>
              <a:t>txt</a:t>
            </a:r>
            <a:endParaRPr lang="es-PE" dirty="0"/>
          </a:p>
        </p:txBody>
      </p:sp>
      <p:sp>
        <p:nvSpPr>
          <p:cNvPr id="6" name="Rectangle 5">
            <a:extLst>
              <a:ext uri="{FF2B5EF4-FFF2-40B4-BE49-F238E27FC236}">
                <a16:creationId xmlns:a16="http://schemas.microsoft.com/office/drawing/2014/main" id="{02FAFBA1-4ED1-4D24-92B8-A8FF4CEA6A11}"/>
              </a:ext>
            </a:extLst>
          </p:cNvPr>
          <p:cNvSpPr/>
          <p:nvPr/>
        </p:nvSpPr>
        <p:spPr>
          <a:xfrm>
            <a:off x="838200" y="3649354"/>
            <a:ext cx="10515600" cy="2467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TextBox 6">
            <a:extLst>
              <a:ext uri="{FF2B5EF4-FFF2-40B4-BE49-F238E27FC236}">
                <a16:creationId xmlns:a16="http://schemas.microsoft.com/office/drawing/2014/main" id="{3F05B130-F41A-467E-8807-02FFB039C572}"/>
              </a:ext>
            </a:extLst>
          </p:cNvPr>
          <p:cNvSpPr txBox="1"/>
          <p:nvPr/>
        </p:nvSpPr>
        <p:spPr>
          <a:xfrm>
            <a:off x="1135611" y="3868639"/>
            <a:ext cx="9920778" cy="2308324"/>
          </a:xfrm>
          <a:prstGeom prst="rect">
            <a:avLst/>
          </a:prstGeom>
          <a:noFill/>
        </p:spPr>
        <p:txBody>
          <a:bodyPr wrap="square" rtlCol="0">
            <a:spAutoFit/>
          </a:bodyPr>
          <a:lstStyle/>
          <a:p>
            <a:r>
              <a:rPr lang="es-PE" sz="1600" dirty="0">
                <a:solidFill>
                  <a:schemeClr val="tx2">
                    <a:lumMod val="75000"/>
                  </a:schemeClr>
                </a:solidFill>
                <a:latin typeface="Consolas" panose="020B0609020204030204" pitchFamily="49" charset="0"/>
              </a:rPr>
              <a:t># Cargar un Excel en R</a:t>
            </a:r>
          </a:p>
          <a:p>
            <a:r>
              <a:rPr lang="es-PE" sz="1600" dirty="0" err="1">
                <a:solidFill>
                  <a:srgbClr val="FF0000"/>
                </a:solidFill>
                <a:latin typeface="Consolas" panose="020B0609020204030204" pitchFamily="49" charset="0"/>
              </a:rPr>
              <a:t>openxlsx</a:t>
            </a:r>
            <a:r>
              <a:rPr lang="es-PE" sz="1600" dirty="0">
                <a:solidFill>
                  <a:srgbClr val="FF0000"/>
                </a:solidFill>
                <a:latin typeface="Consolas" panose="020B0609020204030204" pitchFamily="49" charset="0"/>
              </a:rPr>
              <a:t>::</a:t>
            </a:r>
            <a:r>
              <a:rPr lang="es-PE" sz="1600" dirty="0">
                <a:solidFill>
                  <a:srgbClr val="393F33"/>
                </a:solidFill>
                <a:latin typeface="Consolas" panose="020B0609020204030204" pitchFamily="49" charset="0"/>
              </a:rPr>
              <a:t>read.xlsx()</a:t>
            </a:r>
          </a:p>
          <a:p>
            <a:endParaRPr lang="es-PE" sz="1600" dirty="0">
              <a:solidFill>
                <a:srgbClr val="393F33"/>
              </a:solidFill>
              <a:latin typeface="Consolas" panose="020B0609020204030204" pitchFamily="49" charset="0"/>
            </a:endParaRPr>
          </a:p>
          <a:p>
            <a:r>
              <a:rPr lang="es-PE" sz="1600" dirty="0">
                <a:solidFill>
                  <a:schemeClr val="tx2">
                    <a:lumMod val="75000"/>
                  </a:schemeClr>
                </a:solidFill>
                <a:latin typeface="Consolas" panose="020B0609020204030204" pitchFamily="49" charset="0"/>
              </a:rPr>
              <a:t># Cargar un </a:t>
            </a:r>
            <a:r>
              <a:rPr lang="es-PE" sz="1600" dirty="0" err="1">
                <a:solidFill>
                  <a:schemeClr val="tx2">
                    <a:lumMod val="75000"/>
                  </a:schemeClr>
                </a:solidFill>
                <a:latin typeface="Consolas" panose="020B0609020204030204" pitchFamily="49" charset="0"/>
              </a:rPr>
              <a:t>csv</a:t>
            </a:r>
            <a:r>
              <a:rPr lang="es-PE" sz="1600" dirty="0">
                <a:solidFill>
                  <a:schemeClr val="tx2">
                    <a:lumMod val="75000"/>
                  </a:schemeClr>
                </a:solidFill>
                <a:latin typeface="Consolas" panose="020B0609020204030204" pitchFamily="49" charset="0"/>
              </a:rPr>
              <a:t> en R</a:t>
            </a:r>
            <a:endParaRPr lang="es-PE" sz="1600" dirty="0">
              <a:solidFill>
                <a:srgbClr val="393F33"/>
              </a:solidFill>
              <a:latin typeface="Consolas" panose="020B0609020204030204" pitchFamily="49" charset="0"/>
            </a:endParaRPr>
          </a:p>
          <a:p>
            <a:r>
              <a:rPr lang="es-PE" sz="1600" dirty="0">
                <a:solidFill>
                  <a:srgbClr val="393F33"/>
                </a:solidFill>
                <a:latin typeface="Consolas" panose="020B0609020204030204" pitchFamily="49" charset="0"/>
              </a:rPr>
              <a:t>read.csv()</a:t>
            </a:r>
          </a:p>
          <a:p>
            <a:endParaRPr lang="es-PE" sz="1600" dirty="0">
              <a:solidFill>
                <a:srgbClr val="E2122D"/>
              </a:solidFill>
              <a:latin typeface="Consolas" panose="020B0609020204030204" pitchFamily="49" charset="0"/>
            </a:endParaRPr>
          </a:p>
          <a:p>
            <a:r>
              <a:rPr lang="es-PE" sz="1600" dirty="0">
                <a:solidFill>
                  <a:schemeClr val="tx2">
                    <a:lumMod val="75000"/>
                  </a:schemeClr>
                </a:solidFill>
                <a:latin typeface="Consolas" panose="020B0609020204030204" pitchFamily="49" charset="0"/>
              </a:rPr>
              <a:t># Cargar un Excel en R</a:t>
            </a:r>
            <a:endParaRPr lang="es-PE" sz="1600" dirty="0">
              <a:solidFill>
                <a:srgbClr val="393F33"/>
              </a:solidFill>
              <a:latin typeface="Consolas" panose="020B0609020204030204" pitchFamily="49" charset="0"/>
            </a:endParaRPr>
          </a:p>
          <a:p>
            <a:r>
              <a:rPr lang="es-PE" sz="1600" dirty="0" err="1">
                <a:solidFill>
                  <a:srgbClr val="393F33"/>
                </a:solidFill>
                <a:latin typeface="Consolas" panose="020B0609020204030204" pitchFamily="49" charset="0"/>
              </a:rPr>
              <a:t>read.delim</a:t>
            </a:r>
            <a:r>
              <a:rPr lang="es-PE" sz="1600" dirty="0">
                <a:solidFill>
                  <a:srgbClr val="393F33"/>
                </a:solidFill>
                <a:latin typeface="Consolas" panose="020B0609020204030204" pitchFamily="49" charset="0"/>
              </a:rPr>
              <a:t>()</a:t>
            </a:r>
          </a:p>
          <a:p>
            <a:endParaRPr lang="es-PE" sz="1600" dirty="0">
              <a:solidFill>
                <a:srgbClr val="E2122D"/>
              </a:solidFill>
              <a:latin typeface="Consolas" panose="020B0609020204030204" pitchFamily="49" charset="0"/>
            </a:endParaRPr>
          </a:p>
        </p:txBody>
      </p:sp>
    </p:spTree>
    <p:extLst>
      <p:ext uri="{BB962C8B-B14F-4D97-AF65-F5344CB8AC3E}">
        <p14:creationId xmlns:p14="http://schemas.microsoft.com/office/powerpoint/2010/main" val="2401471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rgbClr val="E2122D"/>
        </a:solidFill>
        <a:effectLst/>
      </p:bgPr>
    </p:bg>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B7E71AA6-6E0B-4F20-BCCA-8BF0DB97CB1C}"/>
              </a:ext>
            </a:extLst>
          </p:cNvPr>
          <p:cNvSpPr txBox="1"/>
          <p:nvPr/>
        </p:nvSpPr>
        <p:spPr>
          <a:xfrm>
            <a:off x="895350" y="2644170"/>
            <a:ext cx="10401299" cy="1138773"/>
          </a:xfrm>
          <a:prstGeom prst="rect">
            <a:avLst/>
          </a:prstGeom>
          <a:noFill/>
        </p:spPr>
        <p:txBody>
          <a:bodyPr wrap="square" rtlCol="0">
            <a:spAutoFit/>
          </a:bodyPr>
          <a:lstStyle/>
          <a:p>
            <a:r>
              <a:rPr lang="es-PE" sz="3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Módulo II.</a:t>
            </a:r>
          </a:p>
          <a:p>
            <a:r>
              <a:rPr lang="es-PE"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Estadística descriptiva</a:t>
            </a:r>
            <a:endParaRPr lang="es-ES" sz="3600" b="1" dirty="0">
              <a:solidFill>
                <a:srgbClr val="FFC000"/>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34756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Probability density function">
            <a:extLst>
              <a:ext uri="{FF2B5EF4-FFF2-40B4-BE49-F238E27FC236}">
                <a16:creationId xmlns:a16="http://schemas.microsoft.com/office/drawing/2014/main" id="{B3DCF765-FC93-4A86-9009-716BFD515F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8335"/>
          <a:stretch/>
        </p:blipFill>
        <p:spPr bwMode="auto">
          <a:xfrm>
            <a:off x="5049520" y="2199369"/>
            <a:ext cx="6868160" cy="26774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0EE8938-FF75-4EFC-B8B9-FCD69E9C4B53}"/>
              </a:ext>
            </a:extLst>
          </p:cNvPr>
          <p:cNvSpPr>
            <a:spLocks noGrp="1"/>
          </p:cNvSpPr>
          <p:nvPr>
            <p:ph type="title"/>
          </p:nvPr>
        </p:nvSpPr>
        <p:spPr/>
        <p:txBody>
          <a:bodyPr>
            <a:normAutofit/>
          </a:bodyPr>
          <a:lstStyle/>
          <a:p>
            <a:r>
              <a:rPr lang="es-PE" sz="4000" dirty="0">
                <a:latin typeface="Oswald" panose="02000303000000000000" pitchFamily="2" charset="0"/>
                <a:ea typeface="Open Sans Light" panose="020B0306030504020204" pitchFamily="34" charset="0"/>
                <a:cs typeface="Open Sans Light" panose="020B0306030504020204" pitchFamily="34" charset="0"/>
              </a:rPr>
              <a:t>Todo conjunto de datos tiene su propia distribución de </a:t>
            </a:r>
            <a:r>
              <a:rPr lang="es-PE" sz="4000" b="1" dirty="0">
                <a:latin typeface="Oswald" panose="02000303000000000000" pitchFamily="2" charset="0"/>
                <a:ea typeface="Open Sans Light" panose="020B0306030504020204" pitchFamily="34" charset="0"/>
                <a:cs typeface="Open Sans Light" panose="020B0306030504020204" pitchFamily="34" charset="0"/>
              </a:rPr>
              <a:t>probabilidades</a:t>
            </a:r>
          </a:p>
        </p:txBody>
      </p:sp>
      <p:sp>
        <p:nvSpPr>
          <p:cNvPr id="3" name="Content Placeholder 2">
            <a:extLst>
              <a:ext uri="{FF2B5EF4-FFF2-40B4-BE49-F238E27FC236}">
                <a16:creationId xmlns:a16="http://schemas.microsoft.com/office/drawing/2014/main" id="{6F6EE24D-D4AE-4671-8E2F-114BE48E1582}"/>
              </a:ext>
            </a:extLst>
          </p:cNvPr>
          <p:cNvSpPr>
            <a:spLocks noGrp="1"/>
          </p:cNvSpPr>
          <p:nvPr>
            <p:ph idx="1"/>
          </p:nvPr>
        </p:nvSpPr>
        <p:spPr>
          <a:xfrm>
            <a:off x="838200" y="2199369"/>
            <a:ext cx="4211320" cy="3876311"/>
          </a:xfrm>
        </p:spPr>
        <p:txBody>
          <a:bodyPr>
            <a:normAutofit/>
          </a:bodyPr>
          <a:lstStyle/>
          <a:p>
            <a:r>
              <a:rPr lang="es-PE" sz="1900" b="1" dirty="0"/>
              <a:t>Probabilidad: </a:t>
            </a:r>
            <a:r>
              <a:rPr lang="es-PE" sz="1900" dirty="0"/>
              <a:t>es el grado de certidumbre de que dicho suceso pueda ocurrir (de 0 a 1).</a:t>
            </a:r>
          </a:p>
          <a:p>
            <a:r>
              <a:rPr lang="es-PE" sz="1900" b="1" dirty="0"/>
              <a:t>Discretas </a:t>
            </a:r>
          </a:p>
          <a:p>
            <a:pPr lvl="1"/>
            <a:r>
              <a:rPr lang="es-PE" sz="1900" dirty="0"/>
              <a:t>La probabilidad de un evento es igual su proporción.</a:t>
            </a:r>
          </a:p>
          <a:p>
            <a:r>
              <a:rPr lang="es-PE" sz="1900" b="1" dirty="0"/>
              <a:t>Continuas </a:t>
            </a:r>
          </a:p>
          <a:p>
            <a:pPr lvl="1"/>
            <a:r>
              <a:rPr lang="es-PE" sz="1900" dirty="0"/>
              <a:t>La probabilidad se toma como un área bajo la curva de función de densidad donde es probable que se encuentre un valor dado, mas ya no es la probabilidad de un valor específico.</a:t>
            </a:r>
          </a:p>
          <a:p>
            <a:endParaRPr lang="es-PE" dirty="0"/>
          </a:p>
        </p:txBody>
      </p:sp>
      <p:sp>
        <p:nvSpPr>
          <p:cNvPr id="5" name="TextBox 4">
            <a:extLst>
              <a:ext uri="{FF2B5EF4-FFF2-40B4-BE49-F238E27FC236}">
                <a16:creationId xmlns:a16="http://schemas.microsoft.com/office/drawing/2014/main" id="{B7BF63BD-F44D-4B1E-9950-9CF3D87ACA2B}"/>
              </a:ext>
            </a:extLst>
          </p:cNvPr>
          <p:cNvSpPr txBox="1"/>
          <p:nvPr/>
        </p:nvSpPr>
        <p:spPr>
          <a:xfrm>
            <a:off x="8920480" y="5017889"/>
            <a:ext cx="2824480" cy="584775"/>
          </a:xfrm>
          <a:prstGeom prst="rect">
            <a:avLst/>
          </a:prstGeom>
          <a:noFill/>
        </p:spPr>
        <p:txBody>
          <a:bodyPr wrap="square" rtlCol="0">
            <a:spAutoFit/>
          </a:bodyPr>
          <a:lstStyle/>
          <a:p>
            <a:pPr algn="ctr"/>
            <a:r>
              <a:rPr lang="es-PE" sz="1600" b="1" dirty="0">
                <a:solidFill>
                  <a:schemeClr val="tx2">
                    <a:lumMod val="75000"/>
                  </a:schemeClr>
                </a:solidFill>
              </a:rPr>
              <a:t>Función de Masa de Probabilidad</a:t>
            </a:r>
          </a:p>
        </p:txBody>
      </p:sp>
      <p:sp>
        <p:nvSpPr>
          <p:cNvPr id="8" name="TextBox 7">
            <a:extLst>
              <a:ext uri="{FF2B5EF4-FFF2-40B4-BE49-F238E27FC236}">
                <a16:creationId xmlns:a16="http://schemas.microsoft.com/office/drawing/2014/main" id="{656CFD88-A4A0-4B7D-A72B-07B061D410D8}"/>
              </a:ext>
            </a:extLst>
          </p:cNvPr>
          <p:cNvSpPr txBox="1"/>
          <p:nvPr/>
        </p:nvSpPr>
        <p:spPr>
          <a:xfrm>
            <a:off x="5387340" y="5017889"/>
            <a:ext cx="2824480" cy="584775"/>
          </a:xfrm>
          <a:prstGeom prst="rect">
            <a:avLst/>
          </a:prstGeom>
          <a:noFill/>
        </p:spPr>
        <p:txBody>
          <a:bodyPr wrap="square" rtlCol="0">
            <a:spAutoFit/>
          </a:bodyPr>
          <a:lstStyle/>
          <a:p>
            <a:pPr algn="ctr"/>
            <a:r>
              <a:rPr lang="es-PE" sz="1600" b="1" dirty="0">
                <a:solidFill>
                  <a:srgbClr val="166476"/>
                </a:solidFill>
              </a:rPr>
              <a:t>Función de Densidad de Probabilidad</a:t>
            </a:r>
          </a:p>
        </p:txBody>
      </p:sp>
    </p:spTree>
    <p:extLst>
      <p:ext uri="{BB962C8B-B14F-4D97-AF65-F5344CB8AC3E}">
        <p14:creationId xmlns:p14="http://schemas.microsoft.com/office/powerpoint/2010/main" val="2692382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9">
            <a:extLst>
              <a:ext uri="{FF2B5EF4-FFF2-40B4-BE49-F238E27FC236}">
                <a16:creationId xmlns:a16="http://schemas.microsoft.com/office/drawing/2014/main" id="{A204C9B2-1422-4ABB-A373-055BF4E71CD3}"/>
              </a:ext>
            </a:extLst>
          </p:cNvPr>
          <p:cNvGraphicFramePr>
            <a:graphicFrameLocks noGrp="1"/>
          </p:cNvGraphicFramePr>
          <p:nvPr>
            <p:extLst>
              <p:ext uri="{D42A27DB-BD31-4B8C-83A1-F6EECF244321}">
                <p14:modId xmlns:p14="http://schemas.microsoft.com/office/powerpoint/2010/main" val="305519548"/>
              </p:ext>
            </p:extLst>
          </p:nvPr>
        </p:nvGraphicFramePr>
        <p:xfrm>
          <a:off x="838200" y="2536080"/>
          <a:ext cx="10662920" cy="2362200"/>
        </p:xfrm>
        <a:graphic>
          <a:graphicData uri="http://schemas.openxmlformats.org/drawingml/2006/table">
            <a:tbl>
              <a:tblPr firstRow="1" bandRow="1">
                <a:tableStyleId>{5C22544A-7EE6-4342-B048-85BDC9FD1C3A}</a:tableStyleId>
              </a:tblPr>
              <a:tblGrid>
                <a:gridCol w="1937141">
                  <a:extLst>
                    <a:ext uri="{9D8B030D-6E8A-4147-A177-3AD203B41FA5}">
                      <a16:colId xmlns:a16="http://schemas.microsoft.com/office/drawing/2014/main" val="4052796831"/>
                    </a:ext>
                  </a:extLst>
                </a:gridCol>
                <a:gridCol w="8725779">
                  <a:extLst>
                    <a:ext uri="{9D8B030D-6E8A-4147-A177-3AD203B41FA5}">
                      <a16:colId xmlns:a16="http://schemas.microsoft.com/office/drawing/2014/main" val="1559243108"/>
                    </a:ext>
                  </a:extLst>
                </a:gridCol>
              </a:tblGrid>
              <a:tr h="370840">
                <a:tc>
                  <a:txBody>
                    <a:bodyPr/>
                    <a:lstStyle/>
                    <a:p>
                      <a:r>
                        <a:rPr lang="es-PE" sz="1400" dirty="0"/>
                        <a:t>Distribución</a:t>
                      </a:r>
                      <a:endParaRPr lang="en-US" sz="1400" dirty="0"/>
                    </a:p>
                  </a:txBody>
                  <a:tcPr>
                    <a:lnL w="12700" cmpd="sng">
                      <a:noFill/>
                    </a:lnL>
                    <a:lnR w="12700" cmpd="sng">
                      <a:noFill/>
                    </a:lnR>
                    <a:lnT w="12700" cap="flat" cmpd="sng" algn="ctr">
                      <a:noFill/>
                      <a:prstDash val="solid"/>
                      <a:round/>
                      <a:headEnd type="none" w="med" len="med"/>
                      <a:tailEnd type="none" w="med" len="med"/>
                    </a:lnT>
                    <a:lnB w="12700" cap="flat" cmpd="sng" algn="ctr">
                      <a:solidFill>
                        <a:srgbClr val="166476"/>
                      </a:solidFill>
                      <a:prstDash val="solid"/>
                      <a:round/>
                      <a:headEnd type="none" w="med" len="med"/>
                      <a:tailEnd type="none" w="med" len="med"/>
                    </a:lnB>
                    <a:lnTlToBr w="12700" cmpd="sng">
                      <a:noFill/>
                      <a:prstDash val="solid"/>
                    </a:lnTlToBr>
                    <a:lnBlToTr w="12700" cmpd="sng">
                      <a:noFill/>
                      <a:prstDash val="solid"/>
                    </a:lnBlToTr>
                    <a:solidFill>
                      <a:srgbClr val="166476"/>
                    </a:solidFill>
                  </a:tcPr>
                </a:tc>
                <a:tc>
                  <a:txBody>
                    <a:bodyPr/>
                    <a:lstStyle/>
                    <a:p>
                      <a:r>
                        <a:rPr lang="es-PE" sz="1400" dirty="0"/>
                        <a:t>Descripción</a:t>
                      </a:r>
                      <a:endParaRPr lang="en-US" sz="1400" dirty="0"/>
                    </a:p>
                  </a:txBody>
                  <a:tcPr>
                    <a:lnL w="12700" cmpd="sng">
                      <a:noFill/>
                    </a:lnL>
                    <a:lnR w="12700" cmpd="sng">
                      <a:noFill/>
                    </a:lnR>
                    <a:lnT w="12700" cap="flat" cmpd="sng" algn="ctr">
                      <a:noFill/>
                      <a:prstDash val="solid"/>
                      <a:round/>
                      <a:headEnd type="none" w="med" len="med"/>
                      <a:tailEnd type="none" w="med" len="med"/>
                    </a:lnT>
                    <a:lnB w="12700" cap="flat" cmpd="sng" algn="ctr">
                      <a:solidFill>
                        <a:srgbClr val="166476"/>
                      </a:solidFill>
                      <a:prstDash val="solid"/>
                      <a:round/>
                      <a:headEnd type="none" w="med" len="med"/>
                      <a:tailEnd type="none" w="med" len="med"/>
                    </a:lnB>
                    <a:lnTlToBr w="12700" cmpd="sng">
                      <a:noFill/>
                      <a:prstDash val="solid"/>
                    </a:lnTlToBr>
                    <a:lnBlToTr w="12700" cmpd="sng">
                      <a:noFill/>
                      <a:prstDash val="solid"/>
                    </a:lnBlToTr>
                    <a:solidFill>
                      <a:srgbClr val="166476"/>
                    </a:solidFill>
                  </a:tcPr>
                </a:tc>
                <a:extLst>
                  <a:ext uri="{0D108BD9-81ED-4DB2-BD59-A6C34878D82A}">
                    <a16:rowId xmlns:a16="http://schemas.microsoft.com/office/drawing/2014/main" val="2150306125"/>
                  </a:ext>
                </a:extLst>
              </a:tr>
              <a:tr h="370840">
                <a:tc>
                  <a:txBody>
                    <a:bodyPr/>
                    <a:lstStyle/>
                    <a:p>
                      <a:r>
                        <a:rPr lang="es-PE" sz="1400" b="1" dirty="0"/>
                        <a:t>Bernoulli</a:t>
                      </a:r>
                      <a:endParaRPr lang="en-US" sz="1400" b="1" dirty="0"/>
                    </a:p>
                  </a:txBody>
                  <a:tcPr>
                    <a:lnL w="12700" cap="flat" cmpd="sng" algn="ctr">
                      <a:solidFill>
                        <a:srgbClr val="166476"/>
                      </a:solidFill>
                      <a:prstDash val="solid"/>
                      <a:round/>
                      <a:headEnd type="none" w="med" len="med"/>
                      <a:tailEnd type="none" w="med" len="med"/>
                    </a:lnL>
                    <a:lnR w="12700" cap="flat" cmpd="sng" algn="ctr">
                      <a:solidFill>
                        <a:srgbClr val="166476"/>
                      </a:solidFill>
                      <a:prstDash val="solid"/>
                      <a:round/>
                      <a:headEnd type="none" w="med" len="med"/>
                      <a:tailEnd type="none" w="med" len="med"/>
                    </a:lnR>
                    <a:lnT w="12700" cap="flat" cmpd="sng" algn="ctr">
                      <a:solidFill>
                        <a:srgbClr val="166476"/>
                      </a:solidFill>
                      <a:prstDash val="solid"/>
                      <a:round/>
                      <a:headEnd type="none" w="med" len="med"/>
                      <a:tailEnd type="none" w="med" len="med"/>
                    </a:lnT>
                    <a:lnB w="12700" cap="flat" cmpd="sng" algn="ctr">
                      <a:solidFill>
                        <a:srgbClr val="166476"/>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r>
                        <a:rPr lang="en-US" sz="1400" dirty="0" err="1"/>
                        <a:t>Cada</a:t>
                      </a:r>
                      <a:r>
                        <a:rPr lang="en-US" sz="1400" dirty="0"/>
                        <a:t> </a:t>
                      </a:r>
                      <a:r>
                        <a:rPr lang="en-US" sz="1400" dirty="0" err="1"/>
                        <a:t>experimento</a:t>
                      </a:r>
                      <a:r>
                        <a:rPr lang="en-US" sz="1400" dirty="0"/>
                        <a:t> genera un </a:t>
                      </a:r>
                      <a:r>
                        <a:rPr lang="en-US" sz="1400" dirty="0" err="1"/>
                        <a:t>resultado</a:t>
                      </a:r>
                      <a:r>
                        <a:rPr lang="en-US" sz="1400" dirty="0"/>
                        <a:t>. </a:t>
                      </a:r>
                      <a:r>
                        <a:rPr lang="en-US" sz="1400" dirty="0" err="1"/>
                        <a:t>Estos</a:t>
                      </a:r>
                      <a:r>
                        <a:rPr lang="en-US" sz="1400" dirty="0"/>
                        <a:t> son </a:t>
                      </a:r>
                      <a:r>
                        <a:rPr lang="en-US" sz="1400" dirty="0" err="1"/>
                        <a:t>independiente</a:t>
                      </a:r>
                      <a:r>
                        <a:rPr lang="en-US" sz="1400" dirty="0"/>
                        <a:t> y solo </a:t>
                      </a:r>
                      <a:r>
                        <a:rPr lang="en-US" sz="1400" dirty="0" err="1"/>
                        <a:t>tiene</a:t>
                      </a:r>
                      <a:r>
                        <a:rPr lang="en-US" sz="1400" dirty="0"/>
                        <a:t> dos </a:t>
                      </a:r>
                      <a:r>
                        <a:rPr lang="en-US" sz="1400" dirty="0" err="1"/>
                        <a:t>opciones</a:t>
                      </a:r>
                      <a:r>
                        <a:rPr lang="en-US" sz="1400" dirty="0"/>
                        <a:t> de </a:t>
                      </a:r>
                      <a:r>
                        <a:rPr lang="en-US" sz="1400" dirty="0" err="1"/>
                        <a:t>resultado</a:t>
                      </a:r>
                      <a:r>
                        <a:rPr lang="en-US" sz="1400" dirty="0"/>
                        <a:t> (0,1). Ambos </a:t>
                      </a:r>
                      <a:r>
                        <a:rPr lang="en-US" sz="1400" dirty="0" err="1"/>
                        <a:t>tiene</a:t>
                      </a:r>
                      <a:r>
                        <a:rPr lang="en-US" sz="1400" dirty="0"/>
                        <a:t> la </a:t>
                      </a:r>
                      <a:r>
                        <a:rPr lang="en-US" sz="1400" dirty="0" err="1"/>
                        <a:t>misma</a:t>
                      </a:r>
                      <a:r>
                        <a:rPr lang="en-US" sz="1400" dirty="0"/>
                        <a:t> prob. Se </a:t>
                      </a:r>
                      <a:r>
                        <a:rPr lang="en-US" sz="1400" dirty="0" err="1"/>
                        <a:t>anota</a:t>
                      </a:r>
                      <a:r>
                        <a:rPr lang="en-US" sz="1400" dirty="0"/>
                        <a:t> </a:t>
                      </a:r>
                      <a:r>
                        <a:rPr lang="es-PE" sz="1400" dirty="0"/>
                        <a:t>éxito o fracaso.</a:t>
                      </a:r>
                      <a:endParaRPr lang="en-US" sz="1400" dirty="0"/>
                    </a:p>
                  </a:txBody>
                  <a:tcPr>
                    <a:lnL w="12700" cap="flat" cmpd="sng" algn="ctr">
                      <a:solidFill>
                        <a:srgbClr val="166476"/>
                      </a:solidFill>
                      <a:prstDash val="solid"/>
                      <a:round/>
                      <a:headEnd type="none" w="med" len="med"/>
                      <a:tailEnd type="none" w="med" len="med"/>
                    </a:lnL>
                    <a:lnR w="12700" cap="flat" cmpd="sng" algn="ctr">
                      <a:solidFill>
                        <a:srgbClr val="166476"/>
                      </a:solidFill>
                      <a:prstDash val="solid"/>
                      <a:round/>
                      <a:headEnd type="none" w="med" len="med"/>
                      <a:tailEnd type="none" w="med" len="med"/>
                    </a:lnR>
                    <a:lnT w="12700" cap="flat" cmpd="sng" algn="ctr">
                      <a:solidFill>
                        <a:srgbClr val="166476"/>
                      </a:solidFill>
                      <a:prstDash val="solid"/>
                      <a:round/>
                      <a:headEnd type="none" w="med" len="med"/>
                      <a:tailEnd type="none" w="med" len="med"/>
                    </a:lnT>
                    <a:lnB w="12700" cap="flat" cmpd="sng" algn="ctr">
                      <a:solidFill>
                        <a:srgbClr val="166476"/>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2492707151"/>
                  </a:ext>
                </a:extLst>
              </a:tr>
              <a:tr h="370840">
                <a:tc>
                  <a:txBody>
                    <a:bodyPr/>
                    <a:lstStyle/>
                    <a:p>
                      <a:r>
                        <a:rPr lang="es-PE" sz="1400" b="1" dirty="0"/>
                        <a:t>Binomial</a:t>
                      </a:r>
                      <a:endParaRPr lang="en-US" sz="1400" b="1" dirty="0"/>
                    </a:p>
                  </a:txBody>
                  <a:tcPr>
                    <a:lnL w="12700" cap="flat" cmpd="sng" algn="ctr">
                      <a:solidFill>
                        <a:srgbClr val="166476"/>
                      </a:solidFill>
                      <a:prstDash val="solid"/>
                      <a:round/>
                      <a:headEnd type="none" w="med" len="med"/>
                      <a:tailEnd type="none" w="med" len="med"/>
                    </a:lnL>
                    <a:lnR w="12700" cap="flat" cmpd="sng" algn="ctr">
                      <a:solidFill>
                        <a:srgbClr val="166476"/>
                      </a:solidFill>
                      <a:prstDash val="solid"/>
                      <a:round/>
                      <a:headEnd type="none" w="med" len="med"/>
                      <a:tailEnd type="none" w="med" len="med"/>
                    </a:lnR>
                    <a:lnT w="12700" cap="flat" cmpd="sng" algn="ctr">
                      <a:solidFill>
                        <a:srgbClr val="166476"/>
                      </a:solidFill>
                      <a:prstDash val="solid"/>
                      <a:round/>
                      <a:headEnd type="none" w="med" len="med"/>
                      <a:tailEnd type="none" w="med" len="med"/>
                    </a:lnT>
                    <a:lnB w="12700" cap="flat" cmpd="sng" algn="ctr">
                      <a:solidFill>
                        <a:srgbClr val="166476"/>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r>
                        <a:rPr lang="en-US" sz="1400" dirty="0" err="1"/>
                        <a:t>Cada</a:t>
                      </a:r>
                      <a:r>
                        <a:rPr lang="en-US" sz="1400" dirty="0"/>
                        <a:t> </a:t>
                      </a:r>
                      <a:r>
                        <a:rPr lang="en-US" sz="1400" dirty="0" err="1"/>
                        <a:t>experimento</a:t>
                      </a:r>
                      <a:r>
                        <a:rPr lang="en-US" sz="1400" dirty="0"/>
                        <a:t> genera una </a:t>
                      </a:r>
                      <a:r>
                        <a:rPr lang="en-US" sz="1400" dirty="0" err="1"/>
                        <a:t>secuencia</a:t>
                      </a:r>
                      <a:r>
                        <a:rPr lang="en-US" sz="1400" dirty="0"/>
                        <a:t> de </a:t>
                      </a:r>
                      <a:r>
                        <a:rPr lang="en-US" sz="1400" dirty="0" err="1"/>
                        <a:t>resultados</a:t>
                      </a:r>
                      <a:r>
                        <a:rPr lang="en-US" sz="1400" dirty="0"/>
                        <a:t> (“N”). De </a:t>
                      </a:r>
                      <a:r>
                        <a:rPr lang="en-US" sz="1400" dirty="0" err="1"/>
                        <a:t>ellos</a:t>
                      </a:r>
                      <a:r>
                        <a:rPr lang="en-US" sz="1400" dirty="0"/>
                        <a:t>, “n” son  </a:t>
                      </a:r>
                      <a:r>
                        <a:rPr lang="en-US" sz="1400" dirty="0" err="1"/>
                        <a:t>exitosos</a:t>
                      </a:r>
                      <a:r>
                        <a:rPr lang="en-US" sz="1400" dirty="0"/>
                        <a:t>. </a:t>
                      </a:r>
                      <a:r>
                        <a:rPr lang="en-US" sz="1400" dirty="0" err="1"/>
                        <a:t>Cada</a:t>
                      </a:r>
                      <a:r>
                        <a:rPr lang="en-US" sz="1400" dirty="0"/>
                        <a:t> experiment </a:t>
                      </a:r>
                      <a:r>
                        <a:rPr lang="en-US" sz="1400" dirty="0" err="1"/>
                        <a:t>tiene</a:t>
                      </a:r>
                      <a:r>
                        <a:rPr lang="en-US" sz="1400" dirty="0"/>
                        <a:t> </a:t>
                      </a:r>
                      <a:r>
                        <a:rPr lang="en-US" sz="1400" dirty="0" err="1"/>
                        <a:t>entonces</a:t>
                      </a:r>
                      <a:r>
                        <a:rPr lang="en-US" sz="1400" dirty="0"/>
                        <a:t> una </a:t>
                      </a:r>
                      <a:r>
                        <a:rPr lang="en-US" sz="1400" dirty="0" err="1"/>
                        <a:t>proporción</a:t>
                      </a:r>
                      <a:r>
                        <a:rPr lang="en-US" sz="1400" dirty="0"/>
                        <a:t> </a:t>
                      </a:r>
                      <a:r>
                        <a:rPr lang="en-US" sz="1400" dirty="0" err="1"/>
                        <a:t>asociada</a:t>
                      </a:r>
                      <a:r>
                        <a:rPr lang="en-US" sz="1400" dirty="0"/>
                        <a:t> del </a:t>
                      </a:r>
                      <a:r>
                        <a:rPr lang="en-US" sz="1400" dirty="0" err="1"/>
                        <a:t>tipo</a:t>
                      </a:r>
                      <a:r>
                        <a:rPr lang="en-US" sz="1400" dirty="0"/>
                        <a:t> n/N, el </a:t>
                      </a:r>
                      <a:r>
                        <a:rPr lang="en-US" sz="1400" dirty="0" err="1"/>
                        <a:t>cual</a:t>
                      </a:r>
                      <a:r>
                        <a:rPr lang="en-US" sz="1400" dirty="0"/>
                        <a:t> se </a:t>
                      </a:r>
                      <a:r>
                        <a:rPr lang="en-US" sz="1400" dirty="0" err="1"/>
                        <a:t>encuentra</a:t>
                      </a:r>
                      <a:r>
                        <a:rPr lang="en-US" sz="1400" dirty="0"/>
                        <a:t> </a:t>
                      </a:r>
                      <a:r>
                        <a:rPr lang="en-US" sz="1400" dirty="0" err="1"/>
                        <a:t>siempre</a:t>
                      </a:r>
                      <a:r>
                        <a:rPr lang="en-US" sz="1400" dirty="0"/>
                        <a:t> entre 0 y 1. </a:t>
                      </a:r>
                      <a:r>
                        <a:rPr lang="en-US" sz="1400" dirty="0" err="1"/>
                        <a:t>En</a:t>
                      </a:r>
                      <a:r>
                        <a:rPr lang="en-US" sz="1400" dirty="0"/>
                        <a:t> </a:t>
                      </a:r>
                      <a:r>
                        <a:rPr lang="en-US" sz="1400" dirty="0" err="1"/>
                        <a:t>otras</a:t>
                      </a:r>
                      <a:r>
                        <a:rPr lang="en-US" sz="1400" dirty="0"/>
                        <a:t> palabras, es el </a:t>
                      </a:r>
                      <a:r>
                        <a:rPr lang="en-US" sz="1400" dirty="0" err="1"/>
                        <a:t>número</a:t>
                      </a:r>
                      <a:r>
                        <a:rPr lang="en-US" sz="1400" dirty="0"/>
                        <a:t> de </a:t>
                      </a:r>
                      <a:r>
                        <a:rPr lang="en-US" sz="1400" dirty="0" err="1"/>
                        <a:t>éxitos</a:t>
                      </a:r>
                      <a:r>
                        <a:rPr lang="en-US" sz="1400" dirty="0"/>
                        <a:t> de </a:t>
                      </a:r>
                      <a:r>
                        <a:rPr lang="en-US" sz="1400" dirty="0" err="1"/>
                        <a:t>cada</a:t>
                      </a:r>
                      <a:r>
                        <a:rPr lang="en-US" sz="1400" dirty="0"/>
                        <a:t> </a:t>
                      </a:r>
                      <a:r>
                        <a:rPr lang="en-US" sz="1400" dirty="0" err="1"/>
                        <a:t>secuencia</a:t>
                      </a:r>
                      <a:r>
                        <a:rPr lang="en-US" sz="1400" dirty="0"/>
                        <a:t> de </a:t>
                      </a:r>
                      <a:r>
                        <a:rPr lang="en-US" sz="1400" dirty="0" err="1"/>
                        <a:t>experimentos</a:t>
                      </a:r>
                      <a:r>
                        <a:rPr lang="en-US" sz="1400" dirty="0"/>
                        <a:t>.</a:t>
                      </a:r>
                    </a:p>
                  </a:txBody>
                  <a:tcPr>
                    <a:lnL w="12700" cap="flat" cmpd="sng" algn="ctr">
                      <a:solidFill>
                        <a:srgbClr val="166476"/>
                      </a:solidFill>
                      <a:prstDash val="solid"/>
                      <a:round/>
                      <a:headEnd type="none" w="med" len="med"/>
                      <a:tailEnd type="none" w="med" len="med"/>
                    </a:lnL>
                    <a:lnR w="12700" cap="flat" cmpd="sng" algn="ctr">
                      <a:solidFill>
                        <a:srgbClr val="166476"/>
                      </a:solidFill>
                      <a:prstDash val="solid"/>
                      <a:round/>
                      <a:headEnd type="none" w="med" len="med"/>
                      <a:tailEnd type="none" w="med" len="med"/>
                    </a:lnR>
                    <a:lnT w="12700" cap="flat" cmpd="sng" algn="ctr">
                      <a:solidFill>
                        <a:srgbClr val="166476"/>
                      </a:solidFill>
                      <a:prstDash val="solid"/>
                      <a:round/>
                      <a:headEnd type="none" w="med" len="med"/>
                      <a:tailEnd type="none" w="med" len="med"/>
                    </a:lnT>
                    <a:lnB w="12700" cap="flat" cmpd="sng" algn="ctr">
                      <a:solidFill>
                        <a:srgbClr val="166476"/>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1782133964"/>
                  </a:ext>
                </a:extLst>
              </a:tr>
              <a:tr h="370840">
                <a:tc>
                  <a:txBody>
                    <a:bodyPr/>
                    <a:lstStyle/>
                    <a:p>
                      <a:r>
                        <a:rPr lang="es-PE" sz="1400" b="1" dirty="0"/>
                        <a:t>Poisson</a:t>
                      </a:r>
                      <a:endParaRPr lang="en-US" sz="1400" b="1" dirty="0"/>
                    </a:p>
                  </a:txBody>
                  <a:tcPr>
                    <a:lnL w="12700" cap="flat" cmpd="sng" algn="ctr">
                      <a:solidFill>
                        <a:srgbClr val="166476"/>
                      </a:solidFill>
                      <a:prstDash val="solid"/>
                      <a:round/>
                      <a:headEnd type="none" w="med" len="med"/>
                      <a:tailEnd type="none" w="med" len="med"/>
                    </a:lnL>
                    <a:lnR w="12700" cap="flat" cmpd="sng" algn="ctr">
                      <a:solidFill>
                        <a:srgbClr val="166476"/>
                      </a:solidFill>
                      <a:prstDash val="solid"/>
                      <a:round/>
                      <a:headEnd type="none" w="med" len="med"/>
                      <a:tailEnd type="none" w="med" len="med"/>
                    </a:lnR>
                    <a:lnT w="12700" cap="flat" cmpd="sng" algn="ctr">
                      <a:solidFill>
                        <a:srgbClr val="166476"/>
                      </a:solidFill>
                      <a:prstDash val="solid"/>
                      <a:round/>
                      <a:headEnd type="none" w="med" len="med"/>
                      <a:tailEnd type="none" w="med" len="med"/>
                    </a:lnT>
                    <a:lnB w="12700" cap="flat" cmpd="sng" algn="ctr">
                      <a:solidFill>
                        <a:srgbClr val="166476"/>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r>
                        <a:rPr lang="es-ES" sz="1400" dirty="0"/>
                        <a:t>Modela cuantas veces es probable que ocurra un evento (conteo) en un periodo de tiempo definido.</a:t>
                      </a:r>
                      <a:endParaRPr lang="en-US" sz="1400" dirty="0"/>
                    </a:p>
                  </a:txBody>
                  <a:tcPr>
                    <a:lnL w="12700" cap="flat" cmpd="sng" algn="ctr">
                      <a:solidFill>
                        <a:srgbClr val="166476"/>
                      </a:solidFill>
                      <a:prstDash val="solid"/>
                      <a:round/>
                      <a:headEnd type="none" w="med" len="med"/>
                      <a:tailEnd type="none" w="med" len="med"/>
                    </a:lnL>
                    <a:lnR w="12700" cap="flat" cmpd="sng" algn="ctr">
                      <a:solidFill>
                        <a:srgbClr val="166476"/>
                      </a:solidFill>
                      <a:prstDash val="solid"/>
                      <a:round/>
                      <a:headEnd type="none" w="med" len="med"/>
                      <a:tailEnd type="none" w="med" len="med"/>
                    </a:lnR>
                    <a:lnT w="12700" cap="flat" cmpd="sng" algn="ctr">
                      <a:solidFill>
                        <a:srgbClr val="166476"/>
                      </a:solidFill>
                      <a:prstDash val="solid"/>
                      <a:round/>
                      <a:headEnd type="none" w="med" len="med"/>
                      <a:tailEnd type="none" w="med" len="med"/>
                    </a:lnT>
                    <a:lnB w="12700" cap="flat" cmpd="sng" algn="ctr">
                      <a:solidFill>
                        <a:srgbClr val="166476"/>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1269769850"/>
                  </a:ext>
                </a:extLst>
              </a:tr>
              <a:tr h="370840">
                <a:tc>
                  <a:txBody>
                    <a:bodyPr/>
                    <a:lstStyle/>
                    <a:p>
                      <a:r>
                        <a:rPr lang="es-PE" sz="1400" b="1" dirty="0"/>
                        <a:t>Binomial Negativa</a:t>
                      </a:r>
                      <a:endParaRPr lang="en-US" sz="1400" b="1" dirty="0"/>
                    </a:p>
                  </a:txBody>
                  <a:tcPr>
                    <a:lnL w="12700" cap="flat" cmpd="sng" algn="ctr">
                      <a:solidFill>
                        <a:srgbClr val="166476"/>
                      </a:solidFill>
                      <a:prstDash val="solid"/>
                      <a:round/>
                      <a:headEnd type="none" w="med" len="med"/>
                      <a:tailEnd type="none" w="med" len="med"/>
                    </a:lnL>
                    <a:lnR w="12700" cap="flat" cmpd="sng" algn="ctr">
                      <a:solidFill>
                        <a:srgbClr val="166476"/>
                      </a:solidFill>
                      <a:prstDash val="solid"/>
                      <a:round/>
                      <a:headEnd type="none" w="med" len="med"/>
                      <a:tailEnd type="none" w="med" len="med"/>
                    </a:lnR>
                    <a:lnT w="12700" cap="flat" cmpd="sng" algn="ctr">
                      <a:solidFill>
                        <a:srgbClr val="166476"/>
                      </a:solidFill>
                      <a:prstDash val="solid"/>
                      <a:round/>
                      <a:headEnd type="none" w="med" len="med"/>
                      <a:tailEnd type="none" w="med" len="med"/>
                    </a:lnT>
                    <a:lnB w="12700" cap="flat" cmpd="sng" algn="ctr">
                      <a:solidFill>
                        <a:srgbClr val="166476"/>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r>
                        <a:rPr lang="es-PE" sz="1400" dirty="0"/>
                        <a:t>Alternativa especial a Poisson cuando hay </a:t>
                      </a:r>
                      <a:r>
                        <a:rPr lang="es-PE" sz="1400" dirty="0" err="1"/>
                        <a:t>sobredispersión</a:t>
                      </a:r>
                      <a:r>
                        <a:rPr lang="es-PE" sz="1400" dirty="0"/>
                        <a:t> (u/</a:t>
                      </a:r>
                      <a:r>
                        <a:rPr lang="es-PE" sz="1400" dirty="0" err="1"/>
                        <a:t>var</a:t>
                      </a:r>
                      <a:r>
                        <a:rPr lang="es-PE" sz="1400" dirty="0"/>
                        <a:t> ) de los datos.</a:t>
                      </a:r>
                      <a:endParaRPr lang="en-US" sz="1400" dirty="0"/>
                    </a:p>
                  </a:txBody>
                  <a:tcPr>
                    <a:lnL w="12700" cap="flat" cmpd="sng" algn="ctr">
                      <a:solidFill>
                        <a:srgbClr val="166476"/>
                      </a:solidFill>
                      <a:prstDash val="solid"/>
                      <a:round/>
                      <a:headEnd type="none" w="med" len="med"/>
                      <a:tailEnd type="none" w="med" len="med"/>
                    </a:lnL>
                    <a:lnR w="12700" cap="flat" cmpd="sng" algn="ctr">
                      <a:solidFill>
                        <a:srgbClr val="166476"/>
                      </a:solidFill>
                      <a:prstDash val="solid"/>
                      <a:round/>
                      <a:headEnd type="none" w="med" len="med"/>
                      <a:tailEnd type="none" w="med" len="med"/>
                    </a:lnR>
                    <a:lnT w="12700" cap="flat" cmpd="sng" algn="ctr">
                      <a:solidFill>
                        <a:srgbClr val="166476"/>
                      </a:solidFill>
                      <a:prstDash val="solid"/>
                      <a:round/>
                      <a:headEnd type="none" w="med" len="med"/>
                      <a:tailEnd type="none" w="med" len="med"/>
                    </a:lnT>
                    <a:lnB w="12700" cap="flat" cmpd="sng" algn="ctr">
                      <a:solidFill>
                        <a:srgbClr val="166476"/>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2652066968"/>
                  </a:ext>
                </a:extLst>
              </a:tr>
            </a:tbl>
          </a:graphicData>
        </a:graphic>
      </p:graphicFrame>
      <p:sp>
        <p:nvSpPr>
          <p:cNvPr id="12" name="Title 1">
            <a:extLst>
              <a:ext uri="{FF2B5EF4-FFF2-40B4-BE49-F238E27FC236}">
                <a16:creationId xmlns:a16="http://schemas.microsoft.com/office/drawing/2014/main" id="{18E3B87B-69B6-4055-96AF-40AE6292ECE0}"/>
              </a:ext>
            </a:extLst>
          </p:cNvPr>
          <p:cNvSpPr>
            <a:spLocks noGrp="1"/>
          </p:cNvSpPr>
          <p:nvPr>
            <p:ph type="title"/>
          </p:nvPr>
        </p:nvSpPr>
        <p:spPr>
          <a:xfrm>
            <a:off x="838200" y="528366"/>
            <a:ext cx="10515600" cy="1325563"/>
          </a:xfrm>
        </p:spPr>
        <p:txBody>
          <a:bodyPr>
            <a:normAutofit/>
          </a:bodyPr>
          <a:lstStyle/>
          <a:p>
            <a:r>
              <a:rPr lang="es-PE" sz="4000" b="1" dirty="0">
                <a:latin typeface="Oswald" panose="02000303000000000000" pitchFamily="2" charset="0"/>
                <a:ea typeface="Open Sans Light" panose="020B0306030504020204" pitchFamily="34" charset="0"/>
                <a:cs typeface="Open Sans Light" panose="020B0306030504020204" pitchFamily="34" charset="0"/>
              </a:rPr>
              <a:t>Distribución de Probabilidades Teóricas Discretas</a:t>
            </a:r>
          </a:p>
        </p:txBody>
      </p:sp>
    </p:spTree>
    <p:extLst>
      <p:ext uri="{BB962C8B-B14F-4D97-AF65-F5344CB8AC3E}">
        <p14:creationId xmlns:p14="http://schemas.microsoft.com/office/powerpoint/2010/main" val="1791826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9">
            <a:extLst>
              <a:ext uri="{FF2B5EF4-FFF2-40B4-BE49-F238E27FC236}">
                <a16:creationId xmlns:a16="http://schemas.microsoft.com/office/drawing/2014/main" id="{EAFAF6EF-C3EB-4D0E-9211-AB1D799FD875}"/>
              </a:ext>
            </a:extLst>
          </p:cNvPr>
          <p:cNvGraphicFramePr>
            <a:graphicFrameLocks noGrp="1"/>
          </p:cNvGraphicFramePr>
          <p:nvPr>
            <p:extLst>
              <p:ext uri="{D42A27DB-BD31-4B8C-83A1-F6EECF244321}">
                <p14:modId xmlns:p14="http://schemas.microsoft.com/office/powerpoint/2010/main" val="755092927"/>
              </p:ext>
            </p:extLst>
          </p:nvPr>
        </p:nvGraphicFramePr>
        <p:xfrm>
          <a:off x="838200" y="2536080"/>
          <a:ext cx="10662919" cy="3093720"/>
        </p:xfrm>
        <a:graphic>
          <a:graphicData uri="http://schemas.openxmlformats.org/drawingml/2006/table">
            <a:tbl>
              <a:tblPr firstRow="1" bandRow="1">
                <a:tableStyleId>{5C22544A-7EE6-4342-B048-85BDC9FD1C3A}</a:tableStyleId>
              </a:tblPr>
              <a:tblGrid>
                <a:gridCol w="1937141">
                  <a:extLst>
                    <a:ext uri="{9D8B030D-6E8A-4147-A177-3AD203B41FA5}">
                      <a16:colId xmlns:a16="http://schemas.microsoft.com/office/drawing/2014/main" val="4052796831"/>
                    </a:ext>
                  </a:extLst>
                </a:gridCol>
                <a:gridCol w="8725778">
                  <a:extLst>
                    <a:ext uri="{9D8B030D-6E8A-4147-A177-3AD203B41FA5}">
                      <a16:colId xmlns:a16="http://schemas.microsoft.com/office/drawing/2014/main" val="1559243108"/>
                    </a:ext>
                  </a:extLst>
                </a:gridCol>
              </a:tblGrid>
              <a:tr h="370840">
                <a:tc>
                  <a:txBody>
                    <a:bodyPr/>
                    <a:lstStyle/>
                    <a:p>
                      <a:r>
                        <a:rPr lang="es-PE" sz="1400" dirty="0"/>
                        <a:t>Distribución</a:t>
                      </a:r>
                      <a:endParaRPr lang="en-US" sz="1400" dirty="0"/>
                    </a:p>
                  </a:txBody>
                  <a:tcPr>
                    <a:lnL w="12700" cmpd="sng">
                      <a:noFill/>
                    </a:lnL>
                    <a:lnR w="12700" cmpd="sng">
                      <a:noFill/>
                    </a:lnR>
                    <a:lnT w="12700" cmpd="sng">
                      <a:noFill/>
                    </a:lnT>
                    <a:lnB w="12700" cap="flat" cmpd="sng" algn="ctr">
                      <a:solidFill>
                        <a:srgbClr val="166476"/>
                      </a:solidFill>
                      <a:prstDash val="solid"/>
                      <a:round/>
                      <a:headEnd type="none" w="med" len="med"/>
                      <a:tailEnd type="none" w="med" len="med"/>
                    </a:lnB>
                    <a:lnTlToBr w="12700" cmpd="sng">
                      <a:noFill/>
                      <a:prstDash val="solid"/>
                    </a:lnTlToBr>
                    <a:lnBlToTr w="12700" cmpd="sng">
                      <a:noFill/>
                      <a:prstDash val="solid"/>
                    </a:lnBlToTr>
                    <a:solidFill>
                      <a:srgbClr val="166476"/>
                    </a:solidFill>
                  </a:tcPr>
                </a:tc>
                <a:tc>
                  <a:txBody>
                    <a:bodyPr/>
                    <a:lstStyle/>
                    <a:p>
                      <a:r>
                        <a:rPr lang="es-PE" sz="1400" dirty="0"/>
                        <a:t>Descripción</a:t>
                      </a:r>
                      <a:endParaRPr lang="en-US" sz="1400" dirty="0"/>
                    </a:p>
                  </a:txBody>
                  <a:tcPr>
                    <a:lnL w="12700" cmpd="sng">
                      <a:noFill/>
                    </a:lnL>
                    <a:lnR w="12700" cmpd="sng">
                      <a:noFill/>
                    </a:lnR>
                    <a:lnT w="12700" cmpd="sng">
                      <a:noFill/>
                    </a:lnT>
                    <a:lnB w="12700" cap="flat" cmpd="sng" algn="ctr">
                      <a:solidFill>
                        <a:srgbClr val="166476"/>
                      </a:solidFill>
                      <a:prstDash val="solid"/>
                      <a:round/>
                      <a:headEnd type="none" w="med" len="med"/>
                      <a:tailEnd type="none" w="med" len="med"/>
                    </a:lnB>
                    <a:lnTlToBr w="12700" cmpd="sng">
                      <a:noFill/>
                      <a:prstDash val="solid"/>
                    </a:lnTlToBr>
                    <a:lnBlToTr w="12700" cmpd="sng">
                      <a:noFill/>
                      <a:prstDash val="solid"/>
                    </a:lnBlToTr>
                    <a:solidFill>
                      <a:srgbClr val="166476"/>
                    </a:solidFill>
                  </a:tcPr>
                </a:tc>
                <a:extLst>
                  <a:ext uri="{0D108BD9-81ED-4DB2-BD59-A6C34878D82A}">
                    <a16:rowId xmlns:a16="http://schemas.microsoft.com/office/drawing/2014/main" val="2150306125"/>
                  </a:ext>
                </a:extLst>
              </a:tr>
              <a:tr h="370840">
                <a:tc>
                  <a:txBody>
                    <a:bodyPr/>
                    <a:lstStyle/>
                    <a:p>
                      <a:r>
                        <a:rPr lang="es-PE" sz="1400" b="1" dirty="0"/>
                        <a:t>Normal</a:t>
                      </a:r>
                      <a:endParaRPr lang="en-US" sz="1400" b="1" dirty="0"/>
                    </a:p>
                  </a:txBody>
                  <a:tcPr>
                    <a:lnL w="12700" cap="flat" cmpd="sng" algn="ctr">
                      <a:solidFill>
                        <a:srgbClr val="166476"/>
                      </a:solidFill>
                      <a:prstDash val="solid"/>
                      <a:round/>
                      <a:headEnd type="none" w="med" len="med"/>
                      <a:tailEnd type="none" w="med" len="med"/>
                    </a:lnL>
                    <a:lnR w="12700" cap="flat" cmpd="sng" algn="ctr">
                      <a:solidFill>
                        <a:srgbClr val="166476"/>
                      </a:solidFill>
                      <a:prstDash val="solid"/>
                      <a:round/>
                      <a:headEnd type="none" w="med" len="med"/>
                      <a:tailEnd type="none" w="med" len="med"/>
                    </a:lnR>
                    <a:lnT w="12700" cap="flat" cmpd="sng" algn="ctr">
                      <a:solidFill>
                        <a:srgbClr val="166476"/>
                      </a:solidFill>
                      <a:prstDash val="solid"/>
                      <a:round/>
                      <a:headEnd type="none" w="med" len="med"/>
                      <a:tailEnd type="none" w="med" len="med"/>
                    </a:lnT>
                    <a:lnB w="12700" cap="flat" cmpd="sng" algn="ctr">
                      <a:solidFill>
                        <a:srgbClr val="166476"/>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r>
                        <a:rPr lang="en-US" sz="1400" dirty="0"/>
                        <a:t>Conjuntos de </a:t>
                      </a:r>
                      <a:r>
                        <a:rPr lang="en-US" sz="1400" dirty="0" err="1"/>
                        <a:t>datos</a:t>
                      </a:r>
                      <a:r>
                        <a:rPr lang="en-US" sz="1400" dirty="0"/>
                        <a:t> </a:t>
                      </a:r>
                      <a:r>
                        <a:rPr lang="en-US" sz="1400" dirty="0" err="1"/>
                        <a:t>numéricos</a:t>
                      </a:r>
                      <a:r>
                        <a:rPr lang="en-US" sz="1400" dirty="0"/>
                        <a:t> </a:t>
                      </a:r>
                      <a:r>
                        <a:rPr lang="en-US" sz="1400" dirty="0" err="1"/>
                        <a:t>continuos</a:t>
                      </a:r>
                      <a:r>
                        <a:rPr lang="en-US" sz="1400" dirty="0"/>
                        <a:t> sim</a:t>
                      </a:r>
                      <a:r>
                        <a:rPr lang="es-PE" sz="1400" dirty="0" err="1"/>
                        <a:t>étricos</a:t>
                      </a:r>
                      <a:r>
                        <a:rPr lang="es-PE" sz="1400" dirty="0"/>
                        <a:t>, que tienen curtosis y simetría con valores entre </a:t>
                      </a:r>
                      <a:r>
                        <a:rPr lang="en-US" sz="1400" dirty="0"/>
                        <a:t>-2 y +2. </a:t>
                      </a:r>
                    </a:p>
                  </a:txBody>
                  <a:tcPr>
                    <a:lnL w="12700" cap="flat" cmpd="sng" algn="ctr">
                      <a:solidFill>
                        <a:srgbClr val="166476"/>
                      </a:solidFill>
                      <a:prstDash val="solid"/>
                      <a:round/>
                      <a:headEnd type="none" w="med" len="med"/>
                      <a:tailEnd type="none" w="med" len="med"/>
                    </a:lnL>
                    <a:lnR w="12700" cap="flat" cmpd="sng" algn="ctr">
                      <a:solidFill>
                        <a:srgbClr val="166476"/>
                      </a:solidFill>
                      <a:prstDash val="solid"/>
                      <a:round/>
                      <a:headEnd type="none" w="med" len="med"/>
                      <a:tailEnd type="none" w="med" len="med"/>
                    </a:lnR>
                    <a:lnT w="12700" cap="flat" cmpd="sng" algn="ctr">
                      <a:solidFill>
                        <a:srgbClr val="166476"/>
                      </a:solidFill>
                      <a:prstDash val="solid"/>
                      <a:round/>
                      <a:headEnd type="none" w="med" len="med"/>
                      <a:tailEnd type="none" w="med" len="med"/>
                    </a:lnT>
                    <a:lnB w="12700" cap="flat" cmpd="sng" algn="ctr">
                      <a:solidFill>
                        <a:srgbClr val="166476"/>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2492707151"/>
                  </a:ext>
                </a:extLst>
              </a:tr>
              <a:tr h="370840">
                <a:tc>
                  <a:txBody>
                    <a:bodyPr/>
                    <a:lstStyle/>
                    <a:p>
                      <a:r>
                        <a:rPr lang="es-PE" sz="1400" b="1" dirty="0"/>
                        <a:t>Beta</a:t>
                      </a:r>
                      <a:endParaRPr lang="en-US" sz="1400" b="1" dirty="0"/>
                    </a:p>
                  </a:txBody>
                  <a:tcPr>
                    <a:lnL w="12700" cap="flat" cmpd="sng" algn="ctr">
                      <a:solidFill>
                        <a:srgbClr val="166476"/>
                      </a:solidFill>
                      <a:prstDash val="solid"/>
                      <a:round/>
                      <a:headEnd type="none" w="med" len="med"/>
                      <a:tailEnd type="none" w="med" len="med"/>
                    </a:lnL>
                    <a:lnR w="12700" cap="flat" cmpd="sng" algn="ctr">
                      <a:solidFill>
                        <a:srgbClr val="166476"/>
                      </a:solidFill>
                      <a:prstDash val="solid"/>
                      <a:round/>
                      <a:headEnd type="none" w="med" len="med"/>
                      <a:tailEnd type="none" w="med" len="med"/>
                    </a:lnR>
                    <a:lnT w="12700" cap="flat" cmpd="sng" algn="ctr">
                      <a:solidFill>
                        <a:srgbClr val="166476"/>
                      </a:solidFill>
                      <a:prstDash val="solid"/>
                      <a:round/>
                      <a:headEnd type="none" w="med" len="med"/>
                      <a:tailEnd type="none" w="med" len="med"/>
                    </a:lnT>
                    <a:lnB w="12700" cap="flat" cmpd="sng" algn="ctr">
                      <a:solidFill>
                        <a:srgbClr val="166476"/>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r>
                        <a:rPr lang="en-US" sz="1400" dirty="0" err="1"/>
                        <a:t>Permite</a:t>
                      </a:r>
                      <a:r>
                        <a:rPr lang="en-US" sz="1400" dirty="0"/>
                        <a:t> </a:t>
                      </a:r>
                      <a:r>
                        <a:rPr lang="en-US" sz="1400" dirty="0" err="1"/>
                        <a:t>modelar</a:t>
                      </a:r>
                      <a:r>
                        <a:rPr lang="en-US" sz="1400" dirty="0"/>
                        <a:t> conjuntos de </a:t>
                      </a:r>
                      <a:r>
                        <a:rPr lang="en-US" sz="1400" dirty="0" err="1"/>
                        <a:t>datos</a:t>
                      </a:r>
                      <a:r>
                        <a:rPr lang="en-US" sz="1400" dirty="0"/>
                        <a:t> </a:t>
                      </a:r>
                      <a:r>
                        <a:rPr lang="en-US" sz="1400" dirty="0" err="1"/>
                        <a:t>limitados</a:t>
                      </a:r>
                      <a:r>
                        <a:rPr lang="en-US" sz="1400" dirty="0"/>
                        <a:t> al </a:t>
                      </a:r>
                      <a:r>
                        <a:rPr lang="en-US" sz="1400" dirty="0" err="1"/>
                        <a:t>rango</a:t>
                      </a:r>
                      <a:r>
                        <a:rPr lang="en-US" sz="1400" dirty="0"/>
                        <a:t> de 0 a 1 (</a:t>
                      </a:r>
                      <a:r>
                        <a:rPr lang="en-US" sz="1400" dirty="0" err="1"/>
                        <a:t>proporciones</a:t>
                      </a:r>
                      <a:r>
                        <a:rPr lang="en-US" sz="1400" dirty="0"/>
                        <a:t>), </a:t>
                      </a:r>
                      <a:r>
                        <a:rPr lang="en-US" sz="1400" dirty="0" err="1"/>
                        <a:t>exceptuando</a:t>
                      </a:r>
                      <a:r>
                        <a:rPr lang="en-US" sz="1400" dirty="0"/>
                        <a:t> 0 y 1.</a:t>
                      </a:r>
                    </a:p>
                  </a:txBody>
                  <a:tcPr>
                    <a:lnL w="12700" cap="flat" cmpd="sng" algn="ctr">
                      <a:solidFill>
                        <a:srgbClr val="166476"/>
                      </a:solidFill>
                      <a:prstDash val="solid"/>
                      <a:round/>
                      <a:headEnd type="none" w="med" len="med"/>
                      <a:tailEnd type="none" w="med" len="med"/>
                    </a:lnL>
                    <a:lnR w="12700" cap="flat" cmpd="sng" algn="ctr">
                      <a:solidFill>
                        <a:srgbClr val="166476"/>
                      </a:solidFill>
                      <a:prstDash val="solid"/>
                      <a:round/>
                      <a:headEnd type="none" w="med" len="med"/>
                      <a:tailEnd type="none" w="med" len="med"/>
                    </a:lnR>
                    <a:lnT w="12700" cap="flat" cmpd="sng" algn="ctr">
                      <a:solidFill>
                        <a:srgbClr val="166476"/>
                      </a:solidFill>
                      <a:prstDash val="solid"/>
                      <a:round/>
                      <a:headEnd type="none" w="med" len="med"/>
                      <a:tailEnd type="none" w="med" len="med"/>
                    </a:lnT>
                    <a:lnB w="12700" cap="flat" cmpd="sng" algn="ctr">
                      <a:solidFill>
                        <a:srgbClr val="166476"/>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1782133964"/>
                  </a:ext>
                </a:extLst>
              </a:tr>
              <a:tr h="370840">
                <a:tc>
                  <a:txBody>
                    <a:bodyPr/>
                    <a:lstStyle/>
                    <a:p>
                      <a:r>
                        <a:rPr lang="es-PE" sz="1400" b="1" dirty="0"/>
                        <a:t>Gamma</a:t>
                      </a:r>
                      <a:endParaRPr lang="en-US" sz="1400" b="1" dirty="0"/>
                    </a:p>
                  </a:txBody>
                  <a:tcPr>
                    <a:lnL w="12700" cap="flat" cmpd="sng" algn="ctr">
                      <a:solidFill>
                        <a:srgbClr val="166476"/>
                      </a:solidFill>
                      <a:prstDash val="solid"/>
                      <a:round/>
                      <a:headEnd type="none" w="med" len="med"/>
                      <a:tailEnd type="none" w="med" len="med"/>
                    </a:lnL>
                    <a:lnR w="12700" cap="flat" cmpd="sng" algn="ctr">
                      <a:solidFill>
                        <a:srgbClr val="166476"/>
                      </a:solidFill>
                      <a:prstDash val="solid"/>
                      <a:round/>
                      <a:headEnd type="none" w="med" len="med"/>
                      <a:tailEnd type="none" w="med" len="med"/>
                    </a:lnR>
                    <a:lnT w="12700" cap="flat" cmpd="sng" algn="ctr">
                      <a:solidFill>
                        <a:srgbClr val="166476"/>
                      </a:solidFill>
                      <a:prstDash val="solid"/>
                      <a:round/>
                      <a:headEnd type="none" w="med" len="med"/>
                      <a:tailEnd type="none" w="med" len="med"/>
                    </a:lnT>
                    <a:lnB w="12700" cap="flat" cmpd="sng" algn="ctr">
                      <a:solidFill>
                        <a:srgbClr val="166476"/>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r>
                        <a:rPr lang="es-ES" sz="1400" dirty="0"/>
                        <a:t>Conjuntos de datos numéricos continuos que son siempre positivos y tienden a la normalidad, pero estos muestras sesgo hacia un lado (son asimétricos</a:t>
                      </a:r>
                      <a:r>
                        <a:rPr lang="en-US" sz="1400" dirty="0"/>
                        <a:t>: </a:t>
                      </a:r>
                      <a:r>
                        <a:rPr lang="en-US" sz="1400" dirty="0" err="1"/>
                        <a:t>valores</a:t>
                      </a:r>
                      <a:r>
                        <a:rPr lang="en-US" sz="1400" dirty="0"/>
                        <a:t> de </a:t>
                      </a:r>
                      <a:r>
                        <a:rPr lang="en-US" sz="1400" dirty="0" err="1"/>
                        <a:t>simetr</a:t>
                      </a:r>
                      <a:r>
                        <a:rPr lang="es-PE" sz="1400" dirty="0" err="1"/>
                        <a:t>ía</a:t>
                      </a:r>
                      <a:r>
                        <a:rPr lang="es-PE" sz="1400" dirty="0"/>
                        <a:t> superiores o inferiores al rango </a:t>
                      </a:r>
                      <a:r>
                        <a:rPr lang="en-US" sz="1400" dirty="0"/>
                        <a:t>-2 a +2</a:t>
                      </a:r>
                      <a:r>
                        <a:rPr lang="es-ES" sz="1400" dirty="0"/>
                        <a:t>).</a:t>
                      </a:r>
                      <a:endParaRPr lang="en-US" sz="1400" dirty="0"/>
                    </a:p>
                  </a:txBody>
                  <a:tcPr>
                    <a:lnL w="12700" cap="flat" cmpd="sng" algn="ctr">
                      <a:solidFill>
                        <a:srgbClr val="166476"/>
                      </a:solidFill>
                      <a:prstDash val="solid"/>
                      <a:round/>
                      <a:headEnd type="none" w="med" len="med"/>
                      <a:tailEnd type="none" w="med" len="med"/>
                    </a:lnL>
                    <a:lnR w="12700" cap="flat" cmpd="sng" algn="ctr">
                      <a:solidFill>
                        <a:srgbClr val="166476"/>
                      </a:solidFill>
                      <a:prstDash val="solid"/>
                      <a:round/>
                      <a:headEnd type="none" w="med" len="med"/>
                      <a:tailEnd type="none" w="med" len="med"/>
                    </a:lnR>
                    <a:lnT w="12700" cap="flat" cmpd="sng" algn="ctr">
                      <a:solidFill>
                        <a:srgbClr val="166476"/>
                      </a:solidFill>
                      <a:prstDash val="solid"/>
                      <a:round/>
                      <a:headEnd type="none" w="med" len="med"/>
                      <a:tailEnd type="none" w="med" len="med"/>
                    </a:lnT>
                    <a:lnB w="12700" cap="flat" cmpd="sng" algn="ctr">
                      <a:solidFill>
                        <a:srgbClr val="166476"/>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1269769850"/>
                  </a:ext>
                </a:extLst>
              </a:tr>
              <a:tr h="370840">
                <a:tc>
                  <a:txBody>
                    <a:bodyPr/>
                    <a:lstStyle/>
                    <a:p>
                      <a:r>
                        <a:rPr lang="es-PE" sz="1400" b="1" dirty="0"/>
                        <a:t>Chi </a:t>
                      </a:r>
                      <a:r>
                        <a:rPr lang="es-PE" sz="1400" b="1" dirty="0" err="1"/>
                        <a:t>square</a:t>
                      </a:r>
                      <a:endParaRPr lang="en-US" sz="1400" b="1" dirty="0"/>
                    </a:p>
                  </a:txBody>
                  <a:tcPr>
                    <a:lnL w="12700" cap="flat" cmpd="sng" algn="ctr">
                      <a:solidFill>
                        <a:srgbClr val="166476"/>
                      </a:solidFill>
                      <a:prstDash val="solid"/>
                      <a:round/>
                      <a:headEnd type="none" w="med" len="med"/>
                      <a:tailEnd type="none" w="med" len="med"/>
                    </a:lnL>
                    <a:lnR w="12700" cap="flat" cmpd="sng" algn="ctr">
                      <a:solidFill>
                        <a:srgbClr val="166476"/>
                      </a:solidFill>
                      <a:prstDash val="solid"/>
                      <a:round/>
                      <a:headEnd type="none" w="med" len="med"/>
                      <a:tailEnd type="none" w="med" len="med"/>
                    </a:lnR>
                    <a:lnT w="12700" cap="flat" cmpd="sng" algn="ctr">
                      <a:solidFill>
                        <a:srgbClr val="166476"/>
                      </a:solidFill>
                      <a:prstDash val="solid"/>
                      <a:round/>
                      <a:headEnd type="none" w="med" len="med"/>
                      <a:tailEnd type="none" w="med" len="med"/>
                    </a:lnT>
                    <a:lnB w="12700" cap="flat" cmpd="sng" algn="ctr">
                      <a:solidFill>
                        <a:srgbClr val="166476"/>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r>
                        <a:rPr lang="es-PE" sz="1400" dirty="0"/>
                        <a:t>Usada principalmente en pruebas de hipótesis, para testear la relación entre variables categóricas, la bondad de ajuste de datos vs distribuciones teóricas, test de independencia en tablas de contingencia, o </a:t>
                      </a:r>
                      <a:r>
                        <a:rPr lang="es-PE" sz="1400" dirty="0" err="1"/>
                        <a:t>Likelihood</a:t>
                      </a:r>
                      <a:r>
                        <a:rPr lang="es-PE" sz="1400" dirty="0"/>
                        <a:t> Ratio Test en </a:t>
                      </a:r>
                      <a:r>
                        <a:rPr lang="es-PE" sz="1400" dirty="0" err="1"/>
                        <a:t>ANOVAs</a:t>
                      </a:r>
                      <a:r>
                        <a:rPr lang="es-PE" sz="1400" dirty="0"/>
                        <a:t>.</a:t>
                      </a:r>
                      <a:endParaRPr lang="en-US" sz="1400" dirty="0"/>
                    </a:p>
                  </a:txBody>
                  <a:tcPr>
                    <a:lnL w="12700" cap="flat" cmpd="sng" algn="ctr">
                      <a:solidFill>
                        <a:srgbClr val="166476"/>
                      </a:solidFill>
                      <a:prstDash val="solid"/>
                      <a:round/>
                      <a:headEnd type="none" w="med" len="med"/>
                      <a:tailEnd type="none" w="med" len="med"/>
                    </a:lnL>
                    <a:lnR w="12700" cap="flat" cmpd="sng" algn="ctr">
                      <a:solidFill>
                        <a:srgbClr val="166476"/>
                      </a:solidFill>
                      <a:prstDash val="solid"/>
                      <a:round/>
                      <a:headEnd type="none" w="med" len="med"/>
                      <a:tailEnd type="none" w="med" len="med"/>
                    </a:lnR>
                    <a:lnT w="12700" cap="flat" cmpd="sng" algn="ctr">
                      <a:solidFill>
                        <a:srgbClr val="166476"/>
                      </a:solidFill>
                      <a:prstDash val="solid"/>
                      <a:round/>
                      <a:headEnd type="none" w="med" len="med"/>
                      <a:tailEnd type="none" w="med" len="med"/>
                    </a:lnT>
                    <a:lnB w="12700" cap="flat" cmpd="sng" algn="ctr">
                      <a:solidFill>
                        <a:srgbClr val="166476"/>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2652066968"/>
                  </a:ext>
                </a:extLst>
              </a:tr>
              <a:tr h="370840">
                <a:tc>
                  <a:txBody>
                    <a:bodyPr/>
                    <a:lstStyle/>
                    <a:p>
                      <a:r>
                        <a:rPr lang="es-PE" sz="1400" b="1" dirty="0"/>
                        <a:t>T-</a:t>
                      </a:r>
                      <a:r>
                        <a:rPr lang="es-PE" sz="1400" b="1" dirty="0" err="1"/>
                        <a:t>Student</a:t>
                      </a:r>
                      <a:endParaRPr lang="en-US" sz="1400" b="1" dirty="0"/>
                    </a:p>
                  </a:txBody>
                  <a:tcPr>
                    <a:lnL w="12700" cap="flat" cmpd="sng" algn="ctr">
                      <a:solidFill>
                        <a:srgbClr val="166476"/>
                      </a:solidFill>
                      <a:prstDash val="solid"/>
                      <a:round/>
                      <a:headEnd type="none" w="med" len="med"/>
                      <a:tailEnd type="none" w="med" len="med"/>
                    </a:lnL>
                    <a:lnR w="12700" cap="flat" cmpd="sng" algn="ctr">
                      <a:solidFill>
                        <a:srgbClr val="166476"/>
                      </a:solidFill>
                      <a:prstDash val="solid"/>
                      <a:round/>
                      <a:headEnd type="none" w="med" len="med"/>
                      <a:tailEnd type="none" w="med" len="med"/>
                    </a:lnR>
                    <a:lnT w="12700" cap="flat" cmpd="sng" algn="ctr">
                      <a:solidFill>
                        <a:srgbClr val="166476"/>
                      </a:solidFill>
                      <a:prstDash val="solid"/>
                      <a:round/>
                      <a:headEnd type="none" w="med" len="med"/>
                      <a:tailEnd type="none" w="med" len="med"/>
                    </a:lnT>
                    <a:lnB w="12700" cap="flat" cmpd="sng" algn="ctr">
                      <a:solidFill>
                        <a:srgbClr val="166476"/>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r>
                        <a:rPr lang="es-PE" sz="1400" dirty="0"/>
                        <a:t>Es usada </a:t>
                      </a:r>
                      <a:r>
                        <a:rPr lang="es-ES" sz="1400" dirty="0"/>
                        <a:t>para estimar la distribución de los parámetros y suma de cuadrados residuales en regresiones lineales. Es muy robusto cuando tamaño de la muestra es pequeño y/o cuando se desconoce la varianza de la población.</a:t>
                      </a:r>
                    </a:p>
                  </a:txBody>
                  <a:tcPr>
                    <a:lnL w="12700" cap="flat" cmpd="sng" algn="ctr">
                      <a:solidFill>
                        <a:srgbClr val="166476"/>
                      </a:solidFill>
                      <a:prstDash val="solid"/>
                      <a:round/>
                      <a:headEnd type="none" w="med" len="med"/>
                      <a:tailEnd type="none" w="med" len="med"/>
                    </a:lnL>
                    <a:lnR w="12700" cap="flat" cmpd="sng" algn="ctr">
                      <a:solidFill>
                        <a:srgbClr val="166476"/>
                      </a:solidFill>
                      <a:prstDash val="solid"/>
                      <a:round/>
                      <a:headEnd type="none" w="med" len="med"/>
                      <a:tailEnd type="none" w="med" len="med"/>
                    </a:lnR>
                    <a:lnT w="12700" cap="flat" cmpd="sng" algn="ctr">
                      <a:solidFill>
                        <a:srgbClr val="166476"/>
                      </a:solidFill>
                      <a:prstDash val="solid"/>
                      <a:round/>
                      <a:headEnd type="none" w="med" len="med"/>
                      <a:tailEnd type="none" w="med" len="med"/>
                    </a:lnT>
                    <a:lnB w="12700" cap="flat" cmpd="sng" algn="ctr">
                      <a:solidFill>
                        <a:srgbClr val="166476"/>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2852516436"/>
                  </a:ext>
                </a:extLst>
              </a:tr>
            </a:tbl>
          </a:graphicData>
        </a:graphic>
      </p:graphicFrame>
      <p:sp>
        <p:nvSpPr>
          <p:cNvPr id="2" name="Title 1">
            <a:extLst>
              <a:ext uri="{FF2B5EF4-FFF2-40B4-BE49-F238E27FC236}">
                <a16:creationId xmlns:a16="http://schemas.microsoft.com/office/drawing/2014/main" id="{F0EE8938-FF75-4EFC-B8B9-FCD69E9C4B53}"/>
              </a:ext>
            </a:extLst>
          </p:cNvPr>
          <p:cNvSpPr>
            <a:spLocks noGrp="1"/>
          </p:cNvSpPr>
          <p:nvPr>
            <p:ph type="title"/>
          </p:nvPr>
        </p:nvSpPr>
        <p:spPr>
          <a:xfrm>
            <a:off x="838200" y="528366"/>
            <a:ext cx="10825480" cy="1325563"/>
          </a:xfrm>
        </p:spPr>
        <p:txBody>
          <a:bodyPr>
            <a:normAutofit/>
          </a:bodyPr>
          <a:lstStyle/>
          <a:p>
            <a:r>
              <a:rPr lang="es-PE" sz="4000" b="1" dirty="0">
                <a:latin typeface="Oswald" panose="02000303000000000000" pitchFamily="2" charset="0"/>
                <a:ea typeface="Open Sans Light" panose="020B0306030504020204" pitchFamily="34" charset="0"/>
                <a:cs typeface="Open Sans Light" panose="020B0306030504020204" pitchFamily="34" charset="0"/>
              </a:rPr>
              <a:t>Distribución de Probabilidades Teóricas Continuas</a:t>
            </a:r>
          </a:p>
        </p:txBody>
      </p:sp>
    </p:spTree>
    <p:extLst>
      <p:ext uri="{BB962C8B-B14F-4D97-AF65-F5344CB8AC3E}">
        <p14:creationId xmlns:p14="http://schemas.microsoft.com/office/powerpoint/2010/main" val="167995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E8938-FF75-4EFC-B8B9-FCD69E9C4B53}"/>
              </a:ext>
            </a:extLst>
          </p:cNvPr>
          <p:cNvSpPr>
            <a:spLocks noGrp="1"/>
          </p:cNvSpPr>
          <p:nvPr>
            <p:ph type="title"/>
          </p:nvPr>
        </p:nvSpPr>
        <p:spPr/>
        <p:txBody>
          <a:bodyPr>
            <a:normAutofit/>
          </a:bodyPr>
          <a:lstStyle/>
          <a:p>
            <a:r>
              <a:rPr lang="es-PE" sz="4000" b="1" dirty="0">
                <a:latin typeface="Oswald" panose="02000303000000000000" pitchFamily="2" charset="0"/>
                <a:ea typeface="Open Sans Light" panose="020B0306030504020204" pitchFamily="34" charset="0"/>
                <a:cs typeface="Open Sans Light" panose="020B0306030504020204" pitchFamily="34" charset="0"/>
              </a:rPr>
              <a:t>Funciones de densidad</a:t>
            </a:r>
          </a:p>
        </p:txBody>
      </p:sp>
      <p:sp>
        <p:nvSpPr>
          <p:cNvPr id="6" name="Rectangle 5">
            <a:extLst>
              <a:ext uri="{FF2B5EF4-FFF2-40B4-BE49-F238E27FC236}">
                <a16:creationId xmlns:a16="http://schemas.microsoft.com/office/drawing/2014/main" id="{80BC257C-FEBE-41CE-86F8-2E377C51B47C}"/>
              </a:ext>
            </a:extLst>
          </p:cNvPr>
          <p:cNvSpPr/>
          <p:nvPr/>
        </p:nvSpPr>
        <p:spPr>
          <a:xfrm>
            <a:off x="838200" y="1853929"/>
            <a:ext cx="4770120" cy="207799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TextBox 6">
            <a:extLst>
              <a:ext uri="{FF2B5EF4-FFF2-40B4-BE49-F238E27FC236}">
                <a16:creationId xmlns:a16="http://schemas.microsoft.com/office/drawing/2014/main" id="{F8D15B93-02CF-4352-8237-97CC76E6FBA2}"/>
              </a:ext>
            </a:extLst>
          </p:cNvPr>
          <p:cNvSpPr txBox="1"/>
          <p:nvPr/>
        </p:nvSpPr>
        <p:spPr>
          <a:xfrm>
            <a:off x="1135611" y="2073214"/>
            <a:ext cx="4472709" cy="1569660"/>
          </a:xfrm>
          <a:prstGeom prst="rect">
            <a:avLst/>
          </a:prstGeom>
          <a:noFill/>
        </p:spPr>
        <p:txBody>
          <a:bodyPr wrap="square" rtlCol="0">
            <a:spAutoFit/>
          </a:bodyPr>
          <a:lstStyle/>
          <a:p>
            <a:r>
              <a:rPr lang="es-PE" sz="1600" dirty="0">
                <a:solidFill>
                  <a:schemeClr val="tx2">
                    <a:lumMod val="75000"/>
                  </a:schemeClr>
                </a:solidFill>
                <a:latin typeface="Consolas" panose="020B0609020204030204" pitchFamily="49" charset="0"/>
              </a:rPr>
              <a:t># Con código simple</a:t>
            </a:r>
          </a:p>
          <a:p>
            <a:r>
              <a:rPr lang="es-PE" sz="1600" dirty="0" err="1">
                <a:latin typeface="Consolas" panose="020B0609020204030204" pitchFamily="49" charset="0"/>
              </a:rPr>
              <a:t>plot</a:t>
            </a:r>
            <a:r>
              <a:rPr lang="es-PE" sz="1600" dirty="0">
                <a:latin typeface="Consolas" panose="020B0609020204030204" pitchFamily="49" charset="0"/>
              </a:rPr>
              <a:t>(</a:t>
            </a:r>
            <a:r>
              <a:rPr lang="es-PE" sz="1600" dirty="0" err="1">
                <a:latin typeface="Consolas" panose="020B0609020204030204" pitchFamily="49" charset="0"/>
              </a:rPr>
              <a:t>density</a:t>
            </a:r>
            <a:r>
              <a:rPr lang="es-PE" sz="1600" dirty="0">
                <a:latin typeface="Consolas" panose="020B0609020204030204" pitchFamily="49" charset="0"/>
              </a:rPr>
              <a:t>(VECTOR))</a:t>
            </a:r>
          </a:p>
          <a:p>
            <a:endParaRPr lang="es-PE" sz="1600" dirty="0">
              <a:latin typeface="Consolas" panose="020B0609020204030204" pitchFamily="49" charset="0"/>
            </a:endParaRPr>
          </a:p>
          <a:p>
            <a:r>
              <a:rPr lang="es-PE" sz="1600" dirty="0">
                <a:solidFill>
                  <a:schemeClr val="tx2">
                    <a:lumMod val="75000"/>
                  </a:schemeClr>
                </a:solidFill>
                <a:latin typeface="Consolas" panose="020B0609020204030204" pitchFamily="49" charset="0"/>
              </a:rPr>
              <a:t># Con código asociado a ggplot2</a:t>
            </a:r>
          </a:p>
          <a:p>
            <a:r>
              <a:rPr lang="es-PE" sz="1600" dirty="0" err="1">
                <a:latin typeface="Consolas" panose="020B0609020204030204" pitchFamily="49" charset="0"/>
              </a:rPr>
              <a:t>library</a:t>
            </a:r>
            <a:r>
              <a:rPr lang="es-PE" sz="1600" dirty="0">
                <a:latin typeface="Consolas" panose="020B0609020204030204" pitchFamily="49" charset="0"/>
              </a:rPr>
              <a:t>(</a:t>
            </a:r>
            <a:r>
              <a:rPr lang="es-PE" sz="1600" dirty="0" err="1">
                <a:latin typeface="Consolas" panose="020B0609020204030204" pitchFamily="49" charset="0"/>
              </a:rPr>
              <a:t>ggpubr</a:t>
            </a:r>
            <a:r>
              <a:rPr lang="es-PE" sz="1600" dirty="0">
                <a:latin typeface="Consolas" panose="020B0609020204030204" pitchFamily="49" charset="0"/>
              </a:rPr>
              <a:t>)</a:t>
            </a:r>
          </a:p>
          <a:p>
            <a:r>
              <a:rPr lang="es-PE" sz="1600" dirty="0" err="1">
                <a:latin typeface="Consolas" panose="020B0609020204030204" pitchFamily="49" charset="0"/>
              </a:rPr>
              <a:t>ggdensity</a:t>
            </a:r>
            <a:r>
              <a:rPr lang="es-PE" sz="1600" dirty="0">
                <a:latin typeface="Consolas" panose="020B0609020204030204" pitchFamily="49" charset="0"/>
              </a:rPr>
              <a:t>(x="COLUMNA", data=TABLA)</a:t>
            </a:r>
          </a:p>
        </p:txBody>
      </p:sp>
      <p:pic>
        <p:nvPicPr>
          <p:cNvPr id="16390" name="Picture 6" descr="Density plot — ggdensity • ggpubr">
            <a:extLst>
              <a:ext uri="{FF2B5EF4-FFF2-40B4-BE49-F238E27FC236}">
                <a16:creationId xmlns:a16="http://schemas.microsoft.com/office/drawing/2014/main" id="{D2C662A7-0033-478B-89E0-21B9245AA8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0701" y="1853928"/>
            <a:ext cx="6062217" cy="3749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8737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E8938-FF75-4EFC-B8B9-FCD69E9C4B53}"/>
              </a:ext>
            </a:extLst>
          </p:cNvPr>
          <p:cNvSpPr>
            <a:spLocks noGrp="1"/>
          </p:cNvSpPr>
          <p:nvPr>
            <p:ph type="title"/>
          </p:nvPr>
        </p:nvSpPr>
        <p:spPr/>
        <p:txBody>
          <a:bodyPr>
            <a:normAutofit/>
          </a:bodyPr>
          <a:lstStyle/>
          <a:p>
            <a:r>
              <a:rPr lang="es-PE" sz="4000" b="1" dirty="0">
                <a:latin typeface="Oswald" panose="02000303000000000000" pitchFamily="2" charset="0"/>
                <a:ea typeface="Open Sans Light" panose="020B0306030504020204" pitchFamily="34" charset="0"/>
                <a:cs typeface="Open Sans Light" panose="020B0306030504020204" pitchFamily="34" charset="0"/>
              </a:rPr>
              <a:t>Pruebas de Normalidad</a:t>
            </a:r>
          </a:p>
        </p:txBody>
      </p:sp>
      <p:sp>
        <p:nvSpPr>
          <p:cNvPr id="6" name="Rectangle 5">
            <a:extLst>
              <a:ext uri="{FF2B5EF4-FFF2-40B4-BE49-F238E27FC236}">
                <a16:creationId xmlns:a16="http://schemas.microsoft.com/office/drawing/2014/main" id="{D92DF0C6-29CC-4CA5-ACC6-3440626DC79F}"/>
              </a:ext>
            </a:extLst>
          </p:cNvPr>
          <p:cNvSpPr/>
          <p:nvPr/>
        </p:nvSpPr>
        <p:spPr>
          <a:xfrm>
            <a:off x="1027268" y="2370220"/>
            <a:ext cx="10326532" cy="353942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TextBox 6">
            <a:extLst>
              <a:ext uri="{FF2B5EF4-FFF2-40B4-BE49-F238E27FC236}">
                <a16:creationId xmlns:a16="http://schemas.microsoft.com/office/drawing/2014/main" id="{CA5939B1-0F46-4B60-84C7-E49EB0FB9D9F}"/>
              </a:ext>
            </a:extLst>
          </p:cNvPr>
          <p:cNvSpPr txBox="1"/>
          <p:nvPr/>
        </p:nvSpPr>
        <p:spPr>
          <a:xfrm>
            <a:off x="1168400" y="2559235"/>
            <a:ext cx="9814560" cy="3539430"/>
          </a:xfrm>
          <a:prstGeom prst="rect">
            <a:avLst/>
          </a:prstGeom>
          <a:noFill/>
        </p:spPr>
        <p:txBody>
          <a:bodyPr wrap="square" numCol="1" rtlCol="0">
            <a:spAutoFit/>
          </a:bodyPr>
          <a:lstStyle/>
          <a:p>
            <a:r>
              <a:rPr lang="es-PE" sz="1600" dirty="0">
                <a:solidFill>
                  <a:schemeClr val="tx2">
                    <a:lumMod val="75000"/>
                  </a:schemeClr>
                </a:solidFill>
                <a:latin typeface="Consolas" panose="020B0609020204030204" pitchFamily="49" charset="0"/>
              </a:rPr>
              <a:t># Test de Shapiro-Wilk</a:t>
            </a:r>
            <a:endParaRPr lang="es-PE" sz="1600" dirty="0">
              <a:latin typeface="Consolas" panose="020B0609020204030204" pitchFamily="49" charset="0"/>
            </a:endParaRPr>
          </a:p>
          <a:p>
            <a:r>
              <a:rPr lang="es-PE" sz="1600" dirty="0" err="1">
                <a:latin typeface="Consolas" panose="020B0609020204030204" pitchFamily="49" charset="0"/>
              </a:rPr>
              <a:t>shapiro.test</a:t>
            </a:r>
            <a:r>
              <a:rPr lang="es-PE" sz="1600" dirty="0">
                <a:latin typeface="Consolas" panose="020B0609020204030204" pitchFamily="49" charset="0"/>
              </a:rPr>
              <a:t>(x)</a:t>
            </a:r>
          </a:p>
          <a:p>
            <a:endParaRPr lang="es-PE" sz="1600" dirty="0">
              <a:latin typeface="Consolas" panose="020B0609020204030204" pitchFamily="49" charset="0"/>
            </a:endParaRPr>
          </a:p>
          <a:p>
            <a:r>
              <a:rPr lang="es-PE" sz="1600" dirty="0">
                <a:solidFill>
                  <a:schemeClr val="tx2">
                    <a:lumMod val="75000"/>
                  </a:schemeClr>
                </a:solidFill>
                <a:latin typeface="Consolas" panose="020B0609020204030204" pitchFamily="49" charset="0"/>
              </a:rPr>
              <a:t># Test de </a:t>
            </a:r>
            <a:r>
              <a:rPr lang="es-PE" sz="1600" dirty="0" err="1">
                <a:solidFill>
                  <a:schemeClr val="tx2">
                    <a:lumMod val="75000"/>
                  </a:schemeClr>
                </a:solidFill>
                <a:latin typeface="Consolas" panose="020B0609020204030204" pitchFamily="49" charset="0"/>
              </a:rPr>
              <a:t>Kolmogorov-Smirnov</a:t>
            </a:r>
            <a:endParaRPr lang="es-PE" sz="1600" dirty="0">
              <a:latin typeface="Consolas" panose="020B0609020204030204" pitchFamily="49" charset="0"/>
            </a:endParaRPr>
          </a:p>
          <a:p>
            <a:r>
              <a:rPr lang="es-PE" sz="1600" dirty="0" err="1">
                <a:latin typeface="Consolas" panose="020B0609020204030204" pitchFamily="49" charset="0"/>
              </a:rPr>
              <a:t>ks.test</a:t>
            </a:r>
            <a:r>
              <a:rPr lang="es-PE" sz="1600" dirty="0">
                <a:latin typeface="Consolas" panose="020B0609020204030204" pitchFamily="49" charset="0"/>
              </a:rPr>
              <a:t>(x, "</a:t>
            </a:r>
            <a:r>
              <a:rPr lang="es-PE" sz="1600" dirty="0" err="1">
                <a:latin typeface="Consolas" panose="020B0609020204030204" pitchFamily="49" charset="0"/>
              </a:rPr>
              <a:t>pnorm</a:t>
            </a:r>
            <a:r>
              <a:rPr lang="es-PE" sz="1600" dirty="0">
                <a:latin typeface="Consolas" panose="020B0609020204030204" pitchFamily="49" charset="0"/>
              </a:rPr>
              <a:t>", mean(x), </a:t>
            </a:r>
            <a:r>
              <a:rPr lang="es-PE" sz="1600" dirty="0" err="1">
                <a:latin typeface="Consolas" panose="020B0609020204030204" pitchFamily="49" charset="0"/>
              </a:rPr>
              <a:t>sd</a:t>
            </a:r>
            <a:r>
              <a:rPr lang="es-PE" sz="1600" dirty="0">
                <a:latin typeface="Consolas" panose="020B0609020204030204" pitchFamily="49" charset="0"/>
              </a:rPr>
              <a:t>(x))</a:t>
            </a:r>
          </a:p>
          <a:p>
            <a:endParaRPr lang="es-PE" sz="1600" dirty="0">
              <a:latin typeface="Consolas" panose="020B0609020204030204" pitchFamily="49" charset="0"/>
            </a:endParaRPr>
          </a:p>
          <a:p>
            <a:r>
              <a:rPr lang="es-PE" sz="1600" dirty="0">
                <a:solidFill>
                  <a:schemeClr val="tx2">
                    <a:lumMod val="75000"/>
                  </a:schemeClr>
                </a:solidFill>
                <a:latin typeface="Consolas" panose="020B0609020204030204" pitchFamily="49" charset="0"/>
              </a:rPr>
              <a:t># Test de Anderson-Darling</a:t>
            </a:r>
            <a:endParaRPr lang="es-PE" sz="1600" dirty="0">
              <a:latin typeface="Consolas" panose="020B0609020204030204" pitchFamily="49" charset="0"/>
            </a:endParaRPr>
          </a:p>
          <a:p>
            <a:r>
              <a:rPr lang="es-PE" sz="1600" dirty="0" err="1">
                <a:latin typeface="Consolas" panose="020B0609020204030204" pitchFamily="49" charset="0"/>
              </a:rPr>
              <a:t>nortest</a:t>
            </a:r>
            <a:r>
              <a:rPr lang="es-PE" sz="1600" dirty="0">
                <a:latin typeface="Consolas" panose="020B0609020204030204" pitchFamily="49" charset="0"/>
              </a:rPr>
              <a:t>::</a:t>
            </a:r>
            <a:r>
              <a:rPr lang="es-PE" sz="1600" dirty="0" err="1">
                <a:latin typeface="Consolas" panose="020B0609020204030204" pitchFamily="49" charset="0"/>
              </a:rPr>
              <a:t>ad.test</a:t>
            </a:r>
            <a:r>
              <a:rPr lang="es-PE" sz="1600" dirty="0">
                <a:latin typeface="Consolas" panose="020B0609020204030204" pitchFamily="49" charset="0"/>
              </a:rPr>
              <a:t>(x)</a:t>
            </a:r>
          </a:p>
          <a:p>
            <a:endParaRPr lang="es-PE" sz="1600" dirty="0">
              <a:latin typeface="Consolas" panose="020B0609020204030204" pitchFamily="49" charset="0"/>
            </a:endParaRPr>
          </a:p>
          <a:p>
            <a:r>
              <a:rPr lang="es-PE" sz="1600" dirty="0">
                <a:solidFill>
                  <a:schemeClr val="tx2">
                    <a:lumMod val="75000"/>
                  </a:schemeClr>
                </a:solidFill>
                <a:latin typeface="Consolas" panose="020B0609020204030204" pitchFamily="49" charset="0"/>
              </a:rPr>
              <a:t># Gráfico Q-Q </a:t>
            </a:r>
            <a:r>
              <a:rPr lang="es-PE" sz="1600" dirty="0" err="1">
                <a:solidFill>
                  <a:schemeClr val="tx2">
                    <a:lumMod val="75000"/>
                  </a:schemeClr>
                </a:solidFill>
                <a:latin typeface="Consolas" panose="020B0609020204030204" pitchFamily="49" charset="0"/>
              </a:rPr>
              <a:t>Plot</a:t>
            </a:r>
            <a:r>
              <a:rPr lang="es-PE" sz="1600" dirty="0">
                <a:solidFill>
                  <a:schemeClr val="tx2">
                    <a:lumMod val="75000"/>
                  </a:schemeClr>
                </a:solidFill>
                <a:latin typeface="Consolas" panose="020B0609020204030204" pitchFamily="49" charset="0"/>
              </a:rPr>
              <a:t> (Cuantil-Cuantil)</a:t>
            </a:r>
            <a:endParaRPr lang="es-PE" sz="1600" dirty="0">
              <a:latin typeface="Consolas" panose="020B0609020204030204" pitchFamily="49" charset="0"/>
            </a:endParaRPr>
          </a:p>
          <a:p>
            <a:r>
              <a:rPr lang="es-PE" sz="1600" dirty="0" err="1">
                <a:latin typeface="Consolas" panose="020B0609020204030204" pitchFamily="49" charset="0"/>
              </a:rPr>
              <a:t>library</a:t>
            </a:r>
            <a:r>
              <a:rPr lang="es-PE" sz="1600" dirty="0">
                <a:latin typeface="Consolas" panose="020B0609020204030204" pitchFamily="49" charset="0"/>
              </a:rPr>
              <a:t>(</a:t>
            </a:r>
            <a:r>
              <a:rPr lang="es-PE" sz="1600" dirty="0" err="1">
                <a:latin typeface="Consolas" panose="020B0609020204030204" pitchFamily="49" charset="0"/>
              </a:rPr>
              <a:t>ggpubr</a:t>
            </a:r>
            <a:r>
              <a:rPr lang="es-PE" sz="1600" dirty="0">
                <a:latin typeface="Consolas" panose="020B0609020204030204" pitchFamily="49" charset="0"/>
              </a:rPr>
              <a:t>)</a:t>
            </a:r>
          </a:p>
          <a:p>
            <a:r>
              <a:rPr lang="es-PE" sz="1600" dirty="0" err="1">
                <a:latin typeface="Consolas" panose="020B0609020204030204" pitchFamily="49" charset="0"/>
              </a:rPr>
              <a:t>ggqqplot</a:t>
            </a:r>
            <a:r>
              <a:rPr lang="es-PE" sz="1600" dirty="0">
                <a:latin typeface="Consolas" panose="020B0609020204030204" pitchFamily="49" charset="0"/>
              </a:rPr>
              <a:t>(x)</a:t>
            </a:r>
          </a:p>
          <a:p>
            <a:endParaRPr lang="es-PE" sz="1600" dirty="0">
              <a:latin typeface="Consolas" panose="020B0609020204030204" pitchFamily="49" charset="0"/>
            </a:endParaRPr>
          </a:p>
          <a:p>
            <a:endParaRPr lang="es-PE" sz="1600" dirty="0">
              <a:latin typeface="Consolas" panose="020B0609020204030204" pitchFamily="49" charset="0"/>
            </a:endParaRPr>
          </a:p>
        </p:txBody>
      </p:sp>
      <p:sp>
        <p:nvSpPr>
          <p:cNvPr id="8" name="Content Placeholder 2">
            <a:extLst>
              <a:ext uri="{FF2B5EF4-FFF2-40B4-BE49-F238E27FC236}">
                <a16:creationId xmlns:a16="http://schemas.microsoft.com/office/drawing/2014/main" id="{F20E0D67-A662-4926-8F91-3E827338103D}"/>
              </a:ext>
            </a:extLst>
          </p:cNvPr>
          <p:cNvSpPr>
            <a:spLocks noGrp="1"/>
          </p:cNvSpPr>
          <p:nvPr>
            <p:ph idx="1"/>
          </p:nvPr>
        </p:nvSpPr>
        <p:spPr>
          <a:xfrm>
            <a:off x="838200" y="1853929"/>
            <a:ext cx="7025639" cy="432071"/>
          </a:xfrm>
        </p:spPr>
        <p:txBody>
          <a:bodyPr/>
          <a:lstStyle/>
          <a:p>
            <a:r>
              <a:rPr lang="es-PE" dirty="0"/>
              <a:t>La tendencia actual es a usar </a:t>
            </a:r>
            <a:r>
              <a:rPr lang="es-PE" dirty="0" err="1"/>
              <a:t>graficación</a:t>
            </a:r>
            <a:r>
              <a:rPr lang="es-PE" dirty="0"/>
              <a:t> para identificar normalidad.</a:t>
            </a:r>
          </a:p>
        </p:txBody>
      </p:sp>
      <p:pic>
        <p:nvPicPr>
          <p:cNvPr id="2050" name="Picture 2" descr="Use dataframe variable names in plot titles - Stack Overflow">
            <a:extLst>
              <a:ext uri="{FF2B5EF4-FFF2-40B4-BE49-F238E27FC236}">
                <a16:creationId xmlns:a16="http://schemas.microsoft.com/office/drawing/2014/main" id="{622274F7-0026-4FF3-9F77-DA83BCAB68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941"/>
          <a:stretch/>
        </p:blipFill>
        <p:spPr bwMode="auto">
          <a:xfrm>
            <a:off x="5475131" y="2278800"/>
            <a:ext cx="6019801" cy="3958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6462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E8938-FF75-4EFC-B8B9-FCD69E9C4B53}"/>
              </a:ext>
            </a:extLst>
          </p:cNvPr>
          <p:cNvSpPr>
            <a:spLocks noGrp="1"/>
          </p:cNvSpPr>
          <p:nvPr>
            <p:ph type="title"/>
          </p:nvPr>
        </p:nvSpPr>
        <p:spPr/>
        <p:txBody>
          <a:bodyPr>
            <a:normAutofit/>
          </a:bodyPr>
          <a:lstStyle/>
          <a:p>
            <a:r>
              <a:rPr lang="es-PE" sz="4000" b="1" dirty="0">
                <a:latin typeface="Oswald" panose="02000303000000000000" pitchFamily="2" charset="0"/>
                <a:ea typeface="Open Sans Light" panose="020B0306030504020204" pitchFamily="34" charset="0"/>
                <a:cs typeface="Open Sans Light" panose="020B0306030504020204" pitchFamily="34" charset="0"/>
              </a:rPr>
              <a:t>Medidas de tendencia central</a:t>
            </a:r>
          </a:p>
        </p:txBody>
      </p:sp>
      <p:sp>
        <p:nvSpPr>
          <p:cNvPr id="3" name="Content Placeholder 2">
            <a:extLst>
              <a:ext uri="{FF2B5EF4-FFF2-40B4-BE49-F238E27FC236}">
                <a16:creationId xmlns:a16="http://schemas.microsoft.com/office/drawing/2014/main" id="{6F6EE24D-D4AE-4671-8E2F-114BE48E1582}"/>
              </a:ext>
            </a:extLst>
          </p:cNvPr>
          <p:cNvSpPr>
            <a:spLocks noGrp="1"/>
          </p:cNvSpPr>
          <p:nvPr>
            <p:ph idx="1"/>
          </p:nvPr>
        </p:nvSpPr>
        <p:spPr>
          <a:xfrm>
            <a:off x="838200" y="1853929"/>
            <a:ext cx="10515600" cy="1575070"/>
          </a:xfrm>
        </p:spPr>
        <p:txBody>
          <a:bodyPr/>
          <a:lstStyle/>
          <a:p>
            <a:r>
              <a:rPr lang="es-PE" dirty="0"/>
              <a:t>Es un valor que busca describir un conjunto de datos identificando una posición central en el mismo.</a:t>
            </a:r>
          </a:p>
          <a:p>
            <a:r>
              <a:rPr lang="es-PE" dirty="0"/>
              <a:t>Es el primero de los dos descriptores principales de cualquier conjunto de datos.</a:t>
            </a:r>
          </a:p>
        </p:txBody>
      </p:sp>
      <p:sp>
        <p:nvSpPr>
          <p:cNvPr id="4" name="Rectangle 3">
            <a:extLst>
              <a:ext uri="{FF2B5EF4-FFF2-40B4-BE49-F238E27FC236}">
                <a16:creationId xmlns:a16="http://schemas.microsoft.com/office/drawing/2014/main" id="{A451453A-48DD-4C35-AEF5-5D24A93B8685}"/>
              </a:ext>
            </a:extLst>
          </p:cNvPr>
          <p:cNvSpPr/>
          <p:nvPr/>
        </p:nvSpPr>
        <p:spPr>
          <a:xfrm>
            <a:off x="1027268" y="3429000"/>
            <a:ext cx="10326532" cy="271161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 name="TextBox 4">
            <a:extLst>
              <a:ext uri="{FF2B5EF4-FFF2-40B4-BE49-F238E27FC236}">
                <a16:creationId xmlns:a16="http://schemas.microsoft.com/office/drawing/2014/main" id="{4A12E663-2E0D-4743-B090-83905BA4304F}"/>
              </a:ext>
            </a:extLst>
          </p:cNvPr>
          <p:cNvSpPr txBox="1"/>
          <p:nvPr/>
        </p:nvSpPr>
        <p:spPr>
          <a:xfrm>
            <a:off x="1188720" y="3507536"/>
            <a:ext cx="9814560" cy="2554545"/>
          </a:xfrm>
          <a:prstGeom prst="rect">
            <a:avLst/>
          </a:prstGeom>
          <a:noFill/>
        </p:spPr>
        <p:txBody>
          <a:bodyPr wrap="square" numCol="1" rtlCol="0">
            <a:spAutoFit/>
          </a:bodyPr>
          <a:lstStyle/>
          <a:p>
            <a:r>
              <a:rPr lang="es-PE" sz="1600" dirty="0">
                <a:solidFill>
                  <a:schemeClr val="tx2">
                    <a:lumMod val="75000"/>
                  </a:schemeClr>
                </a:solidFill>
                <a:latin typeface="Consolas" panose="020B0609020204030204" pitchFamily="49" charset="0"/>
              </a:rPr>
              <a:t># Promedio aritmético</a:t>
            </a:r>
            <a:endParaRPr lang="es-PE" sz="1600" dirty="0">
              <a:latin typeface="Consolas" panose="020B0609020204030204" pitchFamily="49" charset="0"/>
            </a:endParaRPr>
          </a:p>
          <a:p>
            <a:r>
              <a:rPr lang="es-PE" sz="1600" dirty="0">
                <a:latin typeface="Consolas" panose="020B0609020204030204" pitchFamily="49" charset="0"/>
              </a:rPr>
              <a:t>mean()</a:t>
            </a:r>
          </a:p>
          <a:p>
            <a:r>
              <a:rPr lang="es-PE" sz="1600" dirty="0">
                <a:solidFill>
                  <a:schemeClr val="tx2">
                    <a:lumMod val="75000"/>
                  </a:schemeClr>
                </a:solidFill>
                <a:latin typeface="Consolas" panose="020B0609020204030204" pitchFamily="49" charset="0"/>
              </a:rPr>
              <a:t># Promedio aritmético</a:t>
            </a:r>
            <a:endParaRPr lang="es-PE" sz="1600" dirty="0">
              <a:latin typeface="Consolas" panose="020B0609020204030204" pitchFamily="49" charset="0"/>
            </a:endParaRPr>
          </a:p>
          <a:p>
            <a:r>
              <a:rPr lang="es-PE" sz="1600" dirty="0" err="1">
                <a:latin typeface="Consolas" panose="020B0609020204030204" pitchFamily="49" charset="0"/>
              </a:rPr>
              <a:t>psych</a:t>
            </a:r>
            <a:r>
              <a:rPr lang="es-PE" sz="1600" dirty="0">
                <a:latin typeface="Consolas" panose="020B0609020204030204" pitchFamily="49" charset="0"/>
              </a:rPr>
              <a:t>::</a:t>
            </a:r>
            <a:r>
              <a:rPr lang="es-PE" sz="1600" dirty="0" err="1">
                <a:latin typeface="Consolas" panose="020B0609020204030204" pitchFamily="49" charset="0"/>
              </a:rPr>
              <a:t>geometric.mean</a:t>
            </a:r>
            <a:r>
              <a:rPr lang="es-PE" sz="1600" dirty="0">
                <a:latin typeface="Consolas" panose="020B0609020204030204" pitchFamily="49" charset="0"/>
              </a:rPr>
              <a:t>()</a:t>
            </a:r>
          </a:p>
          <a:p>
            <a:r>
              <a:rPr lang="es-PE" sz="1600" dirty="0">
                <a:solidFill>
                  <a:schemeClr val="tx2">
                    <a:lumMod val="75000"/>
                  </a:schemeClr>
                </a:solidFill>
                <a:latin typeface="Consolas" panose="020B0609020204030204" pitchFamily="49" charset="0"/>
              </a:rPr>
              <a:t># Promedio aritmético</a:t>
            </a:r>
            <a:endParaRPr lang="es-PE" sz="1600" dirty="0">
              <a:latin typeface="Consolas" panose="020B0609020204030204" pitchFamily="49" charset="0"/>
            </a:endParaRPr>
          </a:p>
          <a:p>
            <a:r>
              <a:rPr lang="es-PE" sz="1600" dirty="0" err="1">
                <a:latin typeface="Consolas" panose="020B0609020204030204" pitchFamily="49" charset="0"/>
              </a:rPr>
              <a:t>psych</a:t>
            </a:r>
            <a:r>
              <a:rPr lang="es-PE" sz="1600" dirty="0">
                <a:latin typeface="Consolas" panose="020B0609020204030204" pitchFamily="49" charset="0"/>
              </a:rPr>
              <a:t>::</a:t>
            </a:r>
            <a:r>
              <a:rPr lang="es-PE" sz="1600" dirty="0" err="1">
                <a:latin typeface="Consolas" panose="020B0609020204030204" pitchFamily="49" charset="0"/>
              </a:rPr>
              <a:t>harmonic.mean</a:t>
            </a:r>
            <a:r>
              <a:rPr lang="es-PE" sz="1600" dirty="0">
                <a:latin typeface="Consolas" panose="020B0609020204030204" pitchFamily="49" charset="0"/>
              </a:rPr>
              <a:t>()</a:t>
            </a:r>
          </a:p>
          <a:p>
            <a:r>
              <a:rPr lang="es-PE" sz="1600" dirty="0">
                <a:solidFill>
                  <a:schemeClr val="tx2">
                    <a:lumMod val="75000"/>
                  </a:schemeClr>
                </a:solidFill>
                <a:latin typeface="Consolas" panose="020B0609020204030204" pitchFamily="49" charset="0"/>
              </a:rPr>
              <a:t># Mediana</a:t>
            </a:r>
            <a:endParaRPr lang="es-PE" sz="1600" dirty="0">
              <a:latin typeface="Consolas" panose="020B0609020204030204" pitchFamily="49" charset="0"/>
            </a:endParaRPr>
          </a:p>
          <a:p>
            <a:r>
              <a:rPr lang="es-PE" sz="1600" dirty="0">
                <a:latin typeface="Consolas" panose="020B0609020204030204" pitchFamily="49" charset="0"/>
              </a:rPr>
              <a:t>median()</a:t>
            </a:r>
          </a:p>
          <a:p>
            <a:r>
              <a:rPr lang="es-PE" sz="1600" dirty="0">
                <a:solidFill>
                  <a:schemeClr val="tx2">
                    <a:lumMod val="75000"/>
                  </a:schemeClr>
                </a:solidFill>
                <a:latin typeface="Consolas" panose="020B0609020204030204" pitchFamily="49" charset="0"/>
              </a:rPr>
              <a:t># Moda</a:t>
            </a:r>
            <a:endParaRPr lang="es-PE" sz="1600" dirty="0">
              <a:latin typeface="Consolas" panose="020B0609020204030204" pitchFamily="49" charset="0"/>
            </a:endParaRPr>
          </a:p>
          <a:p>
            <a:r>
              <a:rPr lang="es-PE" sz="1600" dirty="0">
                <a:latin typeface="Consolas" panose="020B0609020204030204" pitchFamily="49" charset="0"/>
              </a:rPr>
              <a:t>moda() </a:t>
            </a:r>
            <a:r>
              <a:rPr lang="es-PE" sz="1600" dirty="0">
                <a:solidFill>
                  <a:srgbClr val="166476"/>
                </a:solidFill>
                <a:latin typeface="Consolas" panose="020B0609020204030204" pitchFamily="49" charset="0"/>
              </a:rPr>
              <a:t># No existe, debemos crearla</a:t>
            </a:r>
          </a:p>
        </p:txBody>
      </p:sp>
    </p:spTree>
    <p:extLst>
      <p:ext uri="{BB962C8B-B14F-4D97-AF65-F5344CB8AC3E}">
        <p14:creationId xmlns:p14="http://schemas.microsoft.com/office/powerpoint/2010/main" val="3254055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A35AD6-7BDF-4256-BE43-9270C804F9E4}"/>
              </a:ext>
            </a:extLst>
          </p:cNvPr>
          <p:cNvSpPr>
            <a:spLocks noGrp="1"/>
          </p:cNvSpPr>
          <p:nvPr>
            <p:ph type="title"/>
          </p:nvPr>
        </p:nvSpPr>
        <p:spPr>
          <a:xfrm>
            <a:off x="838200" y="547338"/>
            <a:ext cx="10515600" cy="1325563"/>
          </a:xfrm>
        </p:spPr>
        <p:txBody>
          <a:bodyPr>
            <a:normAutofit/>
          </a:bodyPr>
          <a:lstStyle/>
          <a:p>
            <a:r>
              <a:rPr lang="es-PE" sz="4000" b="1" dirty="0">
                <a:latin typeface="Oswald" panose="02000303000000000000" pitchFamily="2" charset="0"/>
                <a:ea typeface="Open Sans Light" panose="020B0306030504020204" pitchFamily="34" charset="0"/>
                <a:cs typeface="Open Sans Light" panose="020B0306030504020204" pitchFamily="34" charset="0"/>
              </a:rPr>
              <a:t>Lo que aprenderás</a:t>
            </a:r>
            <a:endParaRPr lang="en-US" sz="4000" b="1" dirty="0">
              <a:solidFill>
                <a:srgbClr val="E2122D"/>
              </a:solidFill>
            </a:endParaRPr>
          </a:p>
        </p:txBody>
      </p:sp>
      <p:sp>
        <p:nvSpPr>
          <p:cNvPr id="9" name="Content Placeholder 8">
            <a:extLst>
              <a:ext uri="{FF2B5EF4-FFF2-40B4-BE49-F238E27FC236}">
                <a16:creationId xmlns:a16="http://schemas.microsoft.com/office/drawing/2014/main" id="{F070295C-BE11-493B-8145-BAAEBECAE8F8}"/>
              </a:ext>
            </a:extLst>
          </p:cNvPr>
          <p:cNvSpPr>
            <a:spLocks noGrp="1"/>
          </p:cNvSpPr>
          <p:nvPr>
            <p:ph idx="1"/>
          </p:nvPr>
        </p:nvSpPr>
        <p:spPr>
          <a:xfrm>
            <a:off x="838200" y="1766045"/>
            <a:ext cx="11129682" cy="4401671"/>
          </a:xfrm>
        </p:spPr>
        <p:txBody>
          <a:bodyPr numCol="1">
            <a:normAutofit fontScale="92500" lnSpcReduction="20000"/>
          </a:bodyPr>
          <a:lstStyle/>
          <a:p>
            <a:pPr marL="0" indent="0">
              <a:buNone/>
            </a:pPr>
            <a:r>
              <a:rPr lang="es-PE" sz="1400" b="1" dirty="0">
                <a:latin typeface="Open Sans" panose="020B0606030504020204" pitchFamily="34" charset="0"/>
                <a:ea typeface="Open Sans" panose="020B0606030504020204" pitchFamily="34" charset="0"/>
                <a:cs typeface="Open Sans" panose="020B0606030504020204" pitchFamily="34" charset="0"/>
              </a:rPr>
              <a:t>Módulo 1. Introducción al Lenguaje de Programación R</a:t>
            </a:r>
          </a:p>
          <a:p>
            <a:r>
              <a:rPr lang="es-PE" sz="1400" dirty="0">
                <a:latin typeface="Open Sans" panose="020B0606030504020204" pitchFamily="34" charset="0"/>
                <a:ea typeface="Open Sans" panose="020B0606030504020204" pitchFamily="34" charset="0"/>
                <a:cs typeface="Open Sans" panose="020B0606030504020204" pitchFamily="34" charset="0"/>
              </a:rPr>
              <a:t>Variables: clases y estructuras de datos </a:t>
            </a:r>
          </a:p>
          <a:p>
            <a:r>
              <a:rPr lang="es-PE" sz="1400" dirty="0">
                <a:latin typeface="Open Sans" panose="020B0606030504020204" pitchFamily="34" charset="0"/>
                <a:ea typeface="Open Sans" panose="020B0606030504020204" pitchFamily="34" charset="0"/>
                <a:cs typeface="Open Sans" panose="020B0606030504020204" pitchFamily="34" charset="0"/>
              </a:rPr>
              <a:t>Paquetes y Funciones: creación de funciones y funciones básicas</a:t>
            </a:r>
          </a:p>
          <a:p>
            <a:r>
              <a:rPr lang="es-PE" sz="1400" dirty="0">
                <a:latin typeface="Open Sans" panose="020B0606030504020204" pitchFamily="34" charset="0"/>
                <a:ea typeface="Open Sans" panose="020B0606030504020204" pitchFamily="34" charset="0"/>
                <a:cs typeface="Open Sans" panose="020B0606030504020204" pitchFamily="34" charset="0"/>
              </a:rPr>
              <a:t>Importación de bases de datos desde Hojas de Cálculo</a:t>
            </a:r>
          </a:p>
          <a:p>
            <a:pPr marL="0" indent="0">
              <a:buNone/>
            </a:pPr>
            <a:endParaRPr lang="es-PE" sz="1400" dirty="0">
              <a:latin typeface="Open Sans" panose="020B0606030504020204" pitchFamily="34" charset="0"/>
              <a:ea typeface="Open Sans" panose="020B0606030504020204" pitchFamily="34" charset="0"/>
              <a:cs typeface="Open Sans" panose="020B0606030504020204" pitchFamily="34" charset="0"/>
            </a:endParaRPr>
          </a:p>
          <a:p>
            <a:pPr marL="0" indent="0">
              <a:buNone/>
            </a:pPr>
            <a:r>
              <a:rPr lang="es-PE" sz="1400" b="1" dirty="0">
                <a:latin typeface="Open Sans" panose="020B0606030504020204" pitchFamily="34" charset="0"/>
                <a:ea typeface="Open Sans" panose="020B0606030504020204" pitchFamily="34" charset="0"/>
                <a:cs typeface="Open Sans" panose="020B0606030504020204" pitchFamily="34" charset="0"/>
              </a:rPr>
              <a:t>Módulo 2. Estadística descriptiva</a:t>
            </a:r>
          </a:p>
          <a:p>
            <a:r>
              <a:rPr lang="es-PE" sz="1400" dirty="0">
                <a:latin typeface="Open Sans" panose="020B0606030504020204" pitchFamily="34" charset="0"/>
                <a:ea typeface="Open Sans" panose="020B0606030504020204" pitchFamily="34" charset="0"/>
                <a:cs typeface="Open Sans" panose="020B0606030504020204" pitchFamily="34" charset="0"/>
              </a:rPr>
              <a:t>Probabilidades </a:t>
            </a:r>
          </a:p>
          <a:p>
            <a:r>
              <a:rPr lang="es-PE" sz="1400" dirty="0">
                <a:latin typeface="Open Sans" panose="020B0606030504020204" pitchFamily="34" charset="0"/>
                <a:ea typeface="Open Sans" panose="020B0606030504020204" pitchFamily="34" charset="0"/>
                <a:cs typeface="Open Sans" panose="020B0606030504020204" pitchFamily="34" charset="0"/>
              </a:rPr>
              <a:t>Función de densidad y pruebas de normalidad</a:t>
            </a:r>
          </a:p>
          <a:p>
            <a:r>
              <a:rPr lang="es-PE" sz="1400" dirty="0">
                <a:latin typeface="Open Sans" panose="020B0606030504020204" pitchFamily="34" charset="0"/>
                <a:ea typeface="Open Sans" panose="020B0606030504020204" pitchFamily="34" charset="0"/>
                <a:cs typeface="Open Sans" panose="020B0606030504020204" pitchFamily="34" charset="0"/>
              </a:rPr>
              <a:t>Análisis exploratorio básico: gráficos importantes, histogramas, gráficos de barras, gráficas de densidad. </a:t>
            </a:r>
          </a:p>
          <a:p>
            <a:r>
              <a:rPr lang="es-PE" sz="1400" dirty="0">
                <a:latin typeface="Open Sans" panose="020B0606030504020204" pitchFamily="34" charset="0"/>
                <a:ea typeface="Open Sans" panose="020B0606030504020204" pitchFamily="34" charset="0"/>
                <a:cs typeface="Open Sans" panose="020B0606030504020204" pitchFamily="34" charset="0"/>
              </a:rPr>
              <a:t>Cálculo de medidas de tendencia central: media, moda, mediana </a:t>
            </a:r>
          </a:p>
          <a:p>
            <a:r>
              <a:rPr lang="es-PE" sz="1400" dirty="0">
                <a:latin typeface="Open Sans" panose="020B0606030504020204" pitchFamily="34" charset="0"/>
                <a:ea typeface="Open Sans" panose="020B0606030504020204" pitchFamily="34" charset="0"/>
                <a:cs typeface="Open Sans" panose="020B0606030504020204" pitchFamily="34" charset="0"/>
              </a:rPr>
              <a:t>Medidas de dispersión: varianza, desviación estándar.</a:t>
            </a:r>
          </a:p>
          <a:p>
            <a:endParaRPr lang="es-PE" sz="1400" dirty="0">
              <a:latin typeface="Open Sans" panose="020B0606030504020204" pitchFamily="34" charset="0"/>
              <a:ea typeface="Open Sans" panose="020B0606030504020204" pitchFamily="34" charset="0"/>
              <a:cs typeface="Open Sans" panose="020B0606030504020204" pitchFamily="34" charset="0"/>
            </a:endParaRPr>
          </a:p>
          <a:p>
            <a:pPr marL="0" indent="0">
              <a:buNone/>
            </a:pPr>
            <a:r>
              <a:rPr lang="es-PE" sz="1400" b="1" dirty="0">
                <a:latin typeface="Open Sans" panose="020B0606030504020204" pitchFamily="34" charset="0"/>
                <a:ea typeface="Open Sans" panose="020B0606030504020204" pitchFamily="34" charset="0"/>
                <a:cs typeface="Open Sans" panose="020B0606030504020204" pitchFamily="34" charset="0"/>
              </a:rPr>
              <a:t>Módulo 3 . Estadística Inferencial Básica</a:t>
            </a:r>
          </a:p>
          <a:p>
            <a:r>
              <a:rPr lang="es-PE" sz="1400" dirty="0">
                <a:latin typeface="Open Sans" panose="020B0606030504020204" pitchFamily="34" charset="0"/>
                <a:ea typeface="Open Sans" panose="020B0606030504020204" pitchFamily="34" charset="0"/>
                <a:cs typeface="Open Sans" panose="020B0606030504020204" pitchFamily="34" charset="0"/>
              </a:rPr>
              <a:t>Regresión Lineal OLS</a:t>
            </a:r>
          </a:p>
          <a:p>
            <a:r>
              <a:rPr lang="es-PE" sz="1400" dirty="0">
                <a:latin typeface="Open Sans" panose="020B0606030504020204" pitchFamily="34" charset="0"/>
                <a:ea typeface="Open Sans" panose="020B0606030504020204" pitchFamily="34" charset="0"/>
                <a:cs typeface="Open Sans" panose="020B0606030504020204" pitchFamily="34" charset="0"/>
              </a:rPr>
              <a:t>Comparaciones pareadas: </a:t>
            </a:r>
          </a:p>
          <a:p>
            <a:r>
              <a:rPr lang="es-PE" sz="1400" dirty="0">
                <a:latin typeface="Open Sans" panose="020B0606030504020204" pitchFamily="34" charset="0"/>
                <a:ea typeface="Open Sans" panose="020B0606030504020204" pitchFamily="34" charset="0"/>
                <a:cs typeface="Open Sans" panose="020B0606030504020204" pitchFamily="34" charset="0"/>
              </a:rPr>
              <a:t>Pruebas de t, ANOVA de una y dos vías.</a:t>
            </a:r>
          </a:p>
          <a:p>
            <a:endParaRPr lang="es-PE" sz="1400" dirty="0">
              <a:latin typeface="Open Sans" panose="020B0606030504020204" pitchFamily="34" charset="0"/>
              <a:ea typeface="Open Sans" panose="020B0606030504020204" pitchFamily="34" charset="0"/>
              <a:cs typeface="Open Sans" panose="020B0606030504020204" pitchFamily="34" charset="0"/>
            </a:endParaRPr>
          </a:p>
          <a:p>
            <a:endParaRPr lang="en-US" dirty="0">
              <a:latin typeface="Open Sans" panose="020B0606030504020204" pitchFamily="34" charset="0"/>
              <a:ea typeface="Open Sans" panose="020B0606030504020204" pitchFamily="34" charset="0"/>
              <a:cs typeface="Open Sans" panose="020B0606030504020204" pitchFamily="34" charset="0"/>
            </a:endParaRPr>
          </a:p>
        </p:txBody>
      </p:sp>
      <p:pic>
        <p:nvPicPr>
          <p:cNvPr id="3" name="Graphic 2" descr="Web design">
            <a:extLst>
              <a:ext uri="{FF2B5EF4-FFF2-40B4-BE49-F238E27FC236}">
                <a16:creationId xmlns:a16="http://schemas.microsoft.com/office/drawing/2014/main" id="{C5FFE7BA-A363-4359-8CBC-1F1854EE57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77617" y="811304"/>
            <a:ext cx="1909482" cy="1909482"/>
          </a:xfrm>
          <a:prstGeom prst="rect">
            <a:avLst/>
          </a:prstGeom>
        </p:spPr>
      </p:pic>
    </p:spTree>
    <p:extLst>
      <p:ext uri="{BB962C8B-B14F-4D97-AF65-F5344CB8AC3E}">
        <p14:creationId xmlns:p14="http://schemas.microsoft.com/office/powerpoint/2010/main" val="3785539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E8938-FF75-4EFC-B8B9-FCD69E9C4B53}"/>
              </a:ext>
            </a:extLst>
          </p:cNvPr>
          <p:cNvSpPr>
            <a:spLocks noGrp="1"/>
          </p:cNvSpPr>
          <p:nvPr>
            <p:ph type="title"/>
          </p:nvPr>
        </p:nvSpPr>
        <p:spPr/>
        <p:txBody>
          <a:bodyPr>
            <a:normAutofit/>
          </a:bodyPr>
          <a:lstStyle/>
          <a:p>
            <a:r>
              <a:rPr lang="es-PE" sz="4000" b="1" dirty="0">
                <a:latin typeface="Oswald" panose="02000303000000000000" pitchFamily="2" charset="0"/>
                <a:ea typeface="Open Sans Light" panose="020B0306030504020204" pitchFamily="34" charset="0"/>
                <a:cs typeface="Open Sans Light" panose="020B0306030504020204" pitchFamily="34" charset="0"/>
              </a:rPr>
              <a:t>Medidas de dispersión (o variabilidad)</a:t>
            </a:r>
          </a:p>
        </p:txBody>
      </p:sp>
      <p:sp>
        <p:nvSpPr>
          <p:cNvPr id="4" name="Content Placeholder 2">
            <a:extLst>
              <a:ext uri="{FF2B5EF4-FFF2-40B4-BE49-F238E27FC236}">
                <a16:creationId xmlns:a16="http://schemas.microsoft.com/office/drawing/2014/main" id="{C0673621-F3F7-46AF-B422-E292F598794D}"/>
              </a:ext>
            </a:extLst>
          </p:cNvPr>
          <p:cNvSpPr>
            <a:spLocks noGrp="1"/>
          </p:cNvSpPr>
          <p:nvPr>
            <p:ph idx="1"/>
          </p:nvPr>
        </p:nvSpPr>
        <p:spPr>
          <a:xfrm>
            <a:off x="838200" y="1853929"/>
            <a:ext cx="10515600" cy="1575070"/>
          </a:xfrm>
        </p:spPr>
        <p:txBody>
          <a:bodyPr/>
          <a:lstStyle/>
          <a:p>
            <a:r>
              <a:rPr lang="es-PE" dirty="0"/>
              <a:t>Es un valor que busca describir la dispersión de un conjunto de datos.</a:t>
            </a:r>
          </a:p>
          <a:p>
            <a:r>
              <a:rPr lang="es-PE" dirty="0"/>
              <a:t>Es el primero de los dos descriptores principales de cualquier conjunto de datos.</a:t>
            </a:r>
          </a:p>
        </p:txBody>
      </p:sp>
      <p:sp>
        <p:nvSpPr>
          <p:cNvPr id="5" name="Rectangle 4">
            <a:extLst>
              <a:ext uri="{FF2B5EF4-FFF2-40B4-BE49-F238E27FC236}">
                <a16:creationId xmlns:a16="http://schemas.microsoft.com/office/drawing/2014/main" id="{D81CC10A-D256-4DD2-AE78-6940B61125D9}"/>
              </a:ext>
            </a:extLst>
          </p:cNvPr>
          <p:cNvSpPr/>
          <p:nvPr/>
        </p:nvSpPr>
        <p:spPr>
          <a:xfrm>
            <a:off x="1027268" y="3429000"/>
            <a:ext cx="10326532" cy="271161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TextBox 5">
            <a:extLst>
              <a:ext uri="{FF2B5EF4-FFF2-40B4-BE49-F238E27FC236}">
                <a16:creationId xmlns:a16="http://schemas.microsoft.com/office/drawing/2014/main" id="{DF571BEE-3562-462D-B76F-9BA54F14FC4B}"/>
              </a:ext>
            </a:extLst>
          </p:cNvPr>
          <p:cNvSpPr txBox="1"/>
          <p:nvPr/>
        </p:nvSpPr>
        <p:spPr>
          <a:xfrm>
            <a:off x="1188720" y="3507536"/>
            <a:ext cx="9814560" cy="3046988"/>
          </a:xfrm>
          <a:prstGeom prst="rect">
            <a:avLst/>
          </a:prstGeom>
          <a:noFill/>
        </p:spPr>
        <p:txBody>
          <a:bodyPr wrap="square" numCol="1" rtlCol="0">
            <a:spAutoFit/>
          </a:bodyPr>
          <a:lstStyle/>
          <a:p>
            <a:r>
              <a:rPr lang="es-PE" sz="1600" dirty="0">
                <a:solidFill>
                  <a:schemeClr val="tx2">
                    <a:lumMod val="75000"/>
                  </a:schemeClr>
                </a:solidFill>
                <a:latin typeface="Consolas" panose="020B0609020204030204" pitchFamily="49" charset="0"/>
              </a:rPr>
              <a:t># Desviación estándar</a:t>
            </a:r>
            <a:endParaRPr lang="es-PE" sz="1600" dirty="0">
              <a:latin typeface="Consolas" panose="020B0609020204030204" pitchFamily="49" charset="0"/>
            </a:endParaRPr>
          </a:p>
          <a:p>
            <a:r>
              <a:rPr lang="es-PE" sz="1600" dirty="0" err="1">
                <a:latin typeface="Consolas" panose="020B0609020204030204" pitchFamily="49" charset="0"/>
              </a:rPr>
              <a:t>sd</a:t>
            </a:r>
            <a:r>
              <a:rPr lang="es-PE" sz="1600" dirty="0">
                <a:latin typeface="Consolas" panose="020B0609020204030204" pitchFamily="49" charset="0"/>
              </a:rPr>
              <a:t>()</a:t>
            </a:r>
          </a:p>
          <a:p>
            <a:r>
              <a:rPr lang="es-PE" sz="1600" dirty="0">
                <a:solidFill>
                  <a:schemeClr val="tx2">
                    <a:lumMod val="75000"/>
                  </a:schemeClr>
                </a:solidFill>
                <a:latin typeface="Consolas" panose="020B0609020204030204" pitchFamily="49" charset="0"/>
              </a:rPr>
              <a:t># Varianza</a:t>
            </a:r>
            <a:endParaRPr lang="es-PE" sz="1600" dirty="0">
              <a:latin typeface="Consolas" panose="020B0609020204030204" pitchFamily="49" charset="0"/>
            </a:endParaRPr>
          </a:p>
          <a:p>
            <a:r>
              <a:rPr lang="es-PE" sz="1600" dirty="0" err="1">
                <a:latin typeface="Consolas" panose="020B0609020204030204" pitchFamily="49" charset="0"/>
              </a:rPr>
              <a:t>var</a:t>
            </a:r>
            <a:r>
              <a:rPr lang="es-PE" sz="1600" dirty="0">
                <a:latin typeface="Consolas" panose="020B0609020204030204" pitchFamily="49" charset="0"/>
              </a:rPr>
              <a:t>()</a:t>
            </a:r>
          </a:p>
          <a:p>
            <a:r>
              <a:rPr lang="es-PE" sz="1600" dirty="0">
                <a:solidFill>
                  <a:schemeClr val="tx2">
                    <a:lumMod val="75000"/>
                  </a:schemeClr>
                </a:solidFill>
                <a:latin typeface="Consolas" panose="020B0609020204030204" pitchFamily="49" charset="0"/>
              </a:rPr>
              <a:t># Mínimo</a:t>
            </a:r>
            <a:endParaRPr lang="es-PE" sz="1600" dirty="0">
              <a:latin typeface="Consolas" panose="020B0609020204030204" pitchFamily="49" charset="0"/>
            </a:endParaRPr>
          </a:p>
          <a:p>
            <a:r>
              <a:rPr lang="es-PE" sz="1600" dirty="0">
                <a:latin typeface="Consolas" panose="020B0609020204030204" pitchFamily="49" charset="0"/>
              </a:rPr>
              <a:t>min()</a:t>
            </a:r>
          </a:p>
          <a:p>
            <a:r>
              <a:rPr lang="es-PE" sz="1600" dirty="0">
                <a:solidFill>
                  <a:schemeClr val="tx2">
                    <a:lumMod val="75000"/>
                  </a:schemeClr>
                </a:solidFill>
                <a:latin typeface="Consolas" panose="020B0609020204030204" pitchFamily="49" charset="0"/>
              </a:rPr>
              <a:t># Máximo</a:t>
            </a:r>
            <a:endParaRPr lang="es-PE" sz="1600" dirty="0">
              <a:latin typeface="Consolas" panose="020B0609020204030204" pitchFamily="49" charset="0"/>
            </a:endParaRPr>
          </a:p>
          <a:p>
            <a:r>
              <a:rPr lang="es-PE" sz="1600" dirty="0" err="1">
                <a:latin typeface="Consolas" panose="020B0609020204030204" pitchFamily="49" charset="0"/>
              </a:rPr>
              <a:t>max</a:t>
            </a:r>
            <a:r>
              <a:rPr lang="es-PE" sz="1600" dirty="0">
                <a:latin typeface="Consolas" panose="020B0609020204030204" pitchFamily="49" charset="0"/>
              </a:rPr>
              <a:t>()</a:t>
            </a:r>
          </a:p>
          <a:p>
            <a:r>
              <a:rPr lang="es-PE" sz="1600" dirty="0">
                <a:solidFill>
                  <a:schemeClr val="tx2">
                    <a:lumMod val="75000"/>
                  </a:schemeClr>
                </a:solidFill>
                <a:latin typeface="Consolas" panose="020B0609020204030204" pitchFamily="49" charset="0"/>
              </a:rPr>
              <a:t># Rango</a:t>
            </a:r>
            <a:endParaRPr lang="es-PE" sz="1600" dirty="0">
              <a:latin typeface="Consolas" panose="020B0609020204030204" pitchFamily="49" charset="0"/>
            </a:endParaRPr>
          </a:p>
          <a:p>
            <a:r>
              <a:rPr lang="es-PE" sz="1600" dirty="0" err="1">
                <a:latin typeface="Consolas" panose="020B0609020204030204" pitchFamily="49" charset="0"/>
              </a:rPr>
              <a:t>range</a:t>
            </a:r>
            <a:r>
              <a:rPr lang="es-PE" sz="1600" dirty="0">
                <a:latin typeface="Consolas" panose="020B0609020204030204" pitchFamily="49" charset="0"/>
              </a:rPr>
              <a:t>()</a:t>
            </a:r>
          </a:p>
          <a:p>
            <a:endParaRPr lang="es-PE" sz="1600" dirty="0">
              <a:latin typeface="Consolas" panose="020B0609020204030204" pitchFamily="49" charset="0"/>
            </a:endParaRPr>
          </a:p>
          <a:p>
            <a:endParaRPr lang="es-PE" sz="1600" dirty="0">
              <a:latin typeface="Consolas" panose="020B0609020204030204" pitchFamily="49" charset="0"/>
            </a:endParaRPr>
          </a:p>
        </p:txBody>
      </p:sp>
    </p:spTree>
    <p:extLst>
      <p:ext uri="{BB962C8B-B14F-4D97-AF65-F5344CB8AC3E}">
        <p14:creationId xmlns:p14="http://schemas.microsoft.com/office/powerpoint/2010/main" val="18003412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5.2 Central tendency and dispersion | An Introduction to Data Analysis">
            <a:extLst>
              <a:ext uri="{FF2B5EF4-FFF2-40B4-BE49-F238E27FC236}">
                <a16:creationId xmlns:a16="http://schemas.microsoft.com/office/drawing/2014/main" id="{2A6E966E-3326-49C9-BFB3-5752763B2F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6305" r="6668"/>
          <a:stretch/>
        </p:blipFill>
        <p:spPr bwMode="auto">
          <a:xfrm>
            <a:off x="3041016" y="800260"/>
            <a:ext cx="6109968" cy="525747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CEABE55-247E-4C1F-8199-A6B9B57243A3}"/>
              </a:ext>
            </a:extLst>
          </p:cNvPr>
          <p:cNvSpPr txBox="1"/>
          <p:nvPr/>
        </p:nvSpPr>
        <p:spPr>
          <a:xfrm>
            <a:off x="2874569" y="5784318"/>
            <a:ext cx="3273238" cy="338554"/>
          </a:xfrm>
          <a:prstGeom prst="rect">
            <a:avLst/>
          </a:prstGeom>
          <a:solidFill>
            <a:schemeClr val="bg1"/>
          </a:solidFill>
        </p:spPr>
        <p:txBody>
          <a:bodyPr wrap="square">
            <a:spAutoFit/>
          </a:bodyPr>
          <a:lstStyle/>
          <a:p>
            <a:pPr algn="ctr"/>
            <a:r>
              <a:rPr lang="es-PE" sz="1600" dirty="0"/>
              <a:t>Alta dispersión</a:t>
            </a:r>
          </a:p>
        </p:txBody>
      </p:sp>
      <p:sp>
        <p:nvSpPr>
          <p:cNvPr id="13" name="TextBox 12">
            <a:extLst>
              <a:ext uri="{FF2B5EF4-FFF2-40B4-BE49-F238E27FC236}">
                <a16:creationId xmlns:a16="http://schemas.microsoft.com/office/drawing/2014/main" id="{38A668BA-44A8-4EED-98F6-755B7BEDACD7}"/>
              </a:ext>
            </a:extLst>
          </p:cNvPr>
          <p:cNvSpPr txBox="1"/>
          <p:nvPr/>
        </p:nvSpPr>
        <p:spPr>
          <a:xfrm>
            <a:off x="6147807" y="5784318"/>
            <a:ext cx="3003176" cy="338554"/>
          </a:xfrm>
          <a:prstGeom prst="rect">
            <a:avLst/>
          </a:prstGeom>
          <a:solidFill>
            <a:schemeClr val="bg1"/>
          </a:solidFill>
        </p:spPr>
        <p:txBody>
          <a:bodyPr wrap="square">
            <a:spAutoFit/>
          </a:bodyPr>
          <a:lstStyle/>
          <a:p>
            <a:pPr algn="ctr"/>
            <a:r>
              <a:rPr lang="es-PE" sz="1600" dirty="0"/>
              <a:t>Baja dispersión</a:t>
            </a:r>
          </a:p>
        </p:txBody>
      </p:sp>
      <p:sp>
        <p:nvSpPr>
          <p:cNvPr id="15" name="TextBox 14">
            <a:extLst>
              <a:ext uri="{FF2B5EF4-FFF2-40B4-BE49-F238E27FC236}">
                <a16:creationId xmlns:a16="http://schemas.microsoft.com/office/drawing/2014/main" id="{588FC239-2E25-4F5E-83DD-73F97CAF7185}"/>
              </a:ext>
            </a:extLst>
          </p:cNvPr>
          <p:cNvSpPr txBox="1"/>
          <p:nvPr/>
        </p:nvSpPr>
        <p:spPr>
          <a:xfrm rot="16200000">
            <a:off x="1471753" y="1922061"/>
            <a:ext cx="2805633" cy="338554"/>
          </a:xfrm>
          <a:prstGeom prst="rect">
            <a:avLst/>
          </a:prstGeom>
          <a:solidFill>
            <a:schemeClr val="bg1"/>
          </a:solidFill>
        </p:spPr>
        <p:txBody>
          <a:bodyPr wrap="square">
            <a:spAutoFit/>
          </a:bodyPr>
          <a:lstStyle/>
          <a:p>
            <a:pPr algn="ctr"/>
            <a:r>
              <a:rPr lang="es-PE" sz="1600" dirty="0"/>
              <a:t>Alta tendencia central</a:t>
            </a:r>
          </a:p>
        </p:txBody>
      </p:sp>
      <p:sp>
        <p:nvSpPr>
          <p:cNvPr id="16" name="TextBox 15">
            <a:extLst>
              <a:ext uri="{FF2B5EF4-FFF2-40B4-BE49-F238E27FC236}">
                <a16:creationId xmlns:a16="http://schemas.microsoft.com/office/drawing/2014/main" id="{97BE1C64-EFC9-4760-80B0-C2356AEA3EE8}"/>
              </a:ext>
            </a:extLst>
          </p:cNvPr>
          <p:cNvSpPr txBox="1"/>
          <p:nvPr/>
        </p:nvSpPr>
        <p:spPr>
          <a:xfrm rot="16200000">
            <a:off x="1585893" y="4214625"/>
            <a:ext cx="2577351" cy="338554"/>
          </a:xfrm>
          <a:prstGeom prst="rect">
            <a:avLst/>
          </a:prstGeom>
          <a:solidFill>
            <a:schemeClr val="bg1"/>
          </a:solidFill>
        </p:spPr>
        <p:txBody>
          <a:bodyPr wrap="square">
            <a:spAutoFit/>
          </a:bodyPr>
          <a:lstStyle/>
          <a:p>
            <a:pPr algn="ctr"/>
            <a:r>
              <a:rPr lang="es-PE" sz="1600" dirty="0"/>
              <a:t>Baja  tendencia central</a:t>
            </a:r>
          </a:p>
        </p:txBody>
      </p:sp>
      <p:cxnSp>
        <p:nvCxnSpPr>
          <p:cNvPr id="18" name="Straight Connector 17">
            <a:extLst>
              <a:ext uri="{FF2B5EF4-FFF2-40B4-BE49-F238E27FC236}">
                <a16:creationId xmlns:a16="http://schemas.microsoft.com/office/drawing/2014/main" id="{B02A2831-BF07-4F77-813E-EA18F9832372}"/>
              </a:ext>
            </a:extLst>
          </p:cNvPr>
          <p:cNvCxnSpPr/>
          <p:nvPr/>
        </p:nvCxnSpPr>
        <p:spPr>
          <a:xfrm>
            <a:off x="7951694" y="800260"/>
            <a:ext cx="0" cy="2294966"/>
          </a:xfrm>
          <a:prstGeom prst="line">
            <a:avLst/>
          </a:prstGeom>
          <a:ln w="38100">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7796AC9-9B12-40D4-940A-93D6CD86F5C9}"/>
              </a:ext>
            </a:extLst>
          </p:cNvPr>
          <p:cNvCxnSpPr/>
          <p:nvPr/>
        </p:nvCxnSpPr>
        <p:spPr>
          <a:xfrm>
            <a:off x="7449671" y="3160058"/>
            <a:ext cx="0" cy="2294966"/>
          </a:xfrm>
          <a:prstGeom prst="line">
            <a:avLst/>
          </a:prstGeom>
          <a:ln w="38100">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6E5063C-93C6-447D-9C09-B32998FA037F}"/>
              </a:ext>
            </a:extLst>
          </p:cNvPr>
          <p:cNvCxnSpPr/>
          <p:nvPr/>
        </p:nvCxnSpPr>
        <p:spPr>
          <a:xfrm>
            <a:off x="4303058" y="3236419"/>
            <a:ext cx="0" cy="2294966"/>
          </a:xfrm>
          <a:prstGeom prst="line">
            <a:avLst/>
          </a:prstGeom>
          <a:ln w="38100">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CD684B8-E147-4E2C-BB90-44C24569BDC6}"/>
              </a:ext>
            </a:extLst>
          </p:cNvPr>
          <p:cNvCxnSpPr/>
          <p:nvPr/>
        </p:nvCxnSpPr>
        <p:spPr>
          <a:xfrm>
            <a:off x="4894729" y="800260"/>
            <a:ext cx="0" cy="2294966"/>
          </a:xfrm>
          <a:prstGeom prst="line">
            <a:avLst/>
          </a:prstGeom>
          <a:ln w="38100">
            <a:solidFill>
              <a:schemeClr val="tx2"/>
            </a:solidFill>
            <a:prstDash val="sysDash"/>
          </a:ln>
        </p:spPr>
        <p:style>
          <a:lnRef idx="1">
            <a:schemeClr val="accent1"/>
          </a:lnRef>
          <a:fillRef idx="0">
            <a:schemeClr val="accent1"/>
          </a:fillRef>
          <a:effectRef idx="0">
            <a:schemeClr val="accent1"/>
          </a:effectRef>
          <a:fontRef idx="minor">
            <a:schemeClr val="tx1"/>
          </a:fontRef>
        </p:style>
      </p:cxnSp>
      <p:sp>
        <p:nvSpPr>
          <p:cNvPr id="22" name="Right Brace 21">
            <a:extLst>
              <a:ext uri="{FF2B5EF4-FFF2-40B4-BE49-F238E27FC236}">
                <a16:creationId xmlns:a16="http://schemas.microsoft.com/office/drawing/2014/main" id="{CF556823-3E88-4C80-AB5B-9D048AA8EB4A}"/>
              </a:ext>
            </a:extLst>
          </p:cNvPr>
          <p:cNvSpPr/>
          <p:nvPr/>
        </p:nvSpPr>
        <p:spPr>
          <a:xfrm rot="16200000">
            <a:off x="4781678" y="-441557"/>
            <a:ext cx="378491" cy="2250131"/>
          </a:xfrm>
          <a:prstGeom prst="rightBrace">
            <a:avLst>
              <a:gd name="adj1" fmla="val 129085"/>
              <a:gd name="adj2" fmla="val 50000"/>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23" name="Right Brace 22">
            <a:extLst>
              <a:ext uri="{FF2B5EF4-FFF2-40B4-BE49-F238E27FC236}">
                <a16:creationId xmlns:a16="http://schemas.microsoft.com/office/drawing/2014/main" id="{12130A0E-470E-4089-9055-4FDEC2478E59}"/>
              </a:ext>
            </a:extLst>
          </p:cNvPr>
          <p:cNvSpPr/>
          <p:nvPr/>
        </p:nvSpPr>
        <p:spPr>
          <a:xfrm rot="16200000">
            <a:off x="7762448" y="342846"/>
            <a:ext cx="378491" cy="681323"/>
          </a:xfrm>
          <a:prstGeom prst="rightBrace">
            <a:avLst>
              <a:gd name="adj1" fmla="val 129085"/>
              <a:gd name="adj2" fmla="val 50000"/>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dirty="0"/>
          </a:p>
        </p:txBody>
      </p:sp>
      <p:sp>
        <p:nvSpPr>
          <p:cNvPr id="24" name="Rectangle 23">
            <a:extLst>
              <a:ext uri="{FF2B5EF4-FFF2-40B4-BE49-F238E27FC236}">
                <a16:creationId xmlns:a16="http://schemas.microsoft.com/office/drawing/2014/main" id="{8C67BAE0-C755-4077-9C60-5350F3F8F567}"/>
              </a:ext>
            </a:extLst>
          </p:cNvPr>
          <p:cNvSpPr/>
          <p:nvPr/>
        </p:nvSpPr>
        <p:spPr>
          <a:xfrm>
            <a:off x="3845858" y="872754"/>
            <a:ext cx="2250129" cy="2222472"/>
          </a:xfrm>
          <a:prstGeom prst="rect">
            <a:avLst/>
          </a:prstGeom>
          <a:solidFill>
            <a:srgbClr val="166476">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5" name="Rectangle 24">
            <a:extLst>
              <a:ext uri="{FF2B5EF4-FFF2-40B4-BE49-F238E27FC236}">
                <a16:creationId xmlns:a16="http://schemas.microsoft.com/office/drawing/2014/main" id="{540C5139-E166-4CED-AA85-8512D633D9F9}"/>
              </a:ext>
            </a:extLst>
          </p:cNvPr>
          <p:cNvSpPr/>
          <p:nvPr/>
        </p:nvSpPr>
        <p:spPr>
          <a:xfrm>
            <a:off x="7611032" y="872754"/>
            <a:ext cx="681322" cy="2222472"/>
          </a:xfrm>
          <a:prstGeom prst="rect">
            <a:avLst/>
          </a:prstGeom>
          <a:solidFill>
            <a:srgbClr val="166476">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3706676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barn(inVertical)">
                                      <p:cBhvr>
                                        <p:cTn id="27" dur="500"/>
                                        <p:tgtEl>
                                          <p:spTgt spid="23"/>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barn(inVertical)">
                                      <p:cBhvr>
                                        <p:cTn id="30" dur="500"/>
                                        <p:tgtEl>
                                          <p:spTgt spid="22"/>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barn(inVertical)">
                                      <p:cBhvr>
                                        <p:cTn id="33" dur="500"/>
                                        <p:tgtEl>
                                          <p:spTgt spid="24"/>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barn(inVertical)">
                                      <p:cBhvr>
                                        <p:cTn id="3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E8938-FF75-4EFC-B8B9-FCD69E9C4B53}"/>
              </a:ext>
            </a:extLst>
          </p:cNvPr>
          <p:cNvSpPr>
            <a:spLocks noGrp="1"/>
          </p:cNvSpPr>
          <p:nvPr>
            <p:ph type="title"/>
          </p:nvPr>
        </p:nvSpPr>
        <p:spPr/>
        <p:txBody>
          <a:bodyPr>
            <a:normAutofit/>
          </a:bodyPr>
          <a:lstStyle/>
          <a:p>
            <a:r>
              <a:rPr lang="es-PE" sz="4000" b="1" dirty="0">
                <a:latin typeface="Oswald" panose="02000303000000000000" pitchFamily="2" charset="0"/>
                <a:ea typeface="Open Sans Light" panose="020B0306030504020204" pitchFamily="34" charset="0"/>
                <a:cs typeface="Open Sans Light" panose="020B0306030504020204" pitchFamily="34" charset="0"/>
              </a:rPr>
              <a:t>Análisis exploratorio básico</a:t>
            </a:r>
          </a:p>
        </p:txBody>
      </p:sp>
      <p:sp>
        <p:nvSpPr>
          <p:cNvPr id="3" name="Content Placeholder 2">
            <a:extLst>
              <a:ext uri="{FF2B5EF4-FFF2-40B4-BE49-F238E27FC236}">
                <a16:creationId xmlns:a16="http://schemas.microsoft.com/office/drawing/2014/main" id="{6F6EE24D-D4AE-4671-8E2F-114BE48E1582}"/>
              </a:ext>
            </a:extLst>
          </p:cNvPr>
          <p:cNvSpPr>
            <a:spLocks noGrp="1"/>
          </p:cNvSpPr>
          <p:nvPr>
            <p:ph idx="1"/>
          </p:nvPr>
        </p:nvSpPr>
        <p:spPr/>
        <p:txBody>
          <a:bodyPr/>
          <a:lstStyle/>
          <a:p>
            <a:r>
              <a:rPr lang="es-PE" dirty="0"/>
              <a:t>Básicamente implica:</a:t>
            </a:r>
          </a:p>
          <a:p>
            <a:pPr lvl="1"/>
            <a:r>
              <a:rPr lang="es-PE" dirty="0"/>
              <a:t>Importar los datos</a:t>
            </a:r>
          </a:p>
          <a:p>
            <a:pPr lvl="1"/>
            <a:r>
              <a:rPr lang="es-PE" dirty="0"/>
              <a:t>Limpiarlos (eliminar filas sin data, limpiar NA)</a:t>
            </a:r>
          </a:p>
          <a:p>
            <a:pPr lvl="1"/>
            <a:r>
              <a:rPr lang="es-PE" dirty="0"/>
              <a:t>Procesamiento de datos (especificar la clase/estructura de datos de cada variable de análisis)</a:t>
            </a:r>
          </a:p>
          <a:p>
            <a:pPr lvl="1"/>
            <a:r>
              <a:rPr lang="es-PE" dirty="0"/>
              <a:t>Visualización (gráficos)</a:t>
            </a:r>
          </a:p>
        </p:txBody>
      </p:sp>
      <p:sp>
        <p:nvSpPr>
          <p:cNvPr id="4" name="Rectangle 3">
            <a:extLst>
              <a:ext uri="{FF2B5EF4-FFF2-40B4-BE49-F238E27FC236}">
                <a16:creationId xmlns:a16="http://schemas.microsoft.com/office/drawing/2014/main" id="{63B7A7CD-0C30-45A5-9CAC-7B5E7FB93597}"/>
              </a:ext>
            </a:extLst>
          </p:cNvPr>
          <p:cNvSpPr/>
          <p:nvPr/>
        </p:nvSpPr>
        <p:spPr>
          <a:xfrm>
            <a:off x="1027268" y="3429000"/>
            <a:ext cx="10326532" cy="271161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 name="TextBox 4">
            <a:extLst>
              <a:ext uri="{FF2B5EF4-FFF2-40B4-BE49-F238E27FC236}">
                <a16:creationId xmlns:a16="http://schemas.microsoft.com/office/drawing/2014/main" id="{FBC75E32-602F-4B6B-9EB3-BD00A8B38185}"/>
              </a:ext>
            </a:extLst>
          </p:cNvPr>
          <p:cNvSpPr txBox="1"/>
          <p:nvPr/>
        </p:nvSpPr>
        <p:spPr>
          <a:xfrm>
            <a:off x="1188720" y="3507536"/>
            <a:ext cx="9814560" cy="2554545"/>
          </a:xfrm>
          <a:prstGeom prst="rect">
            <a:avLst/>
          </a:prstGeom>
          <a:noFill/>
        </p:spPr>
        <p:txBody>
          <a:bodyPr wrap="square" numCol="1" rtlCol="0">
            <a:spAutoFit/>
          </a:bodyPr>
          <a:lstStyle/>
          <a:p>
            <a:r>
              <a:rPr lang="es-PE" sz="1600" dirty="0">
                <a:solidFill>
                  <a:schemeClr val="tx2">
                    <a:lumMod val="75000"/>
                  </a:schemeClr>
                </a:solidFill>
                <a:latin typeface="Consolas" panose="020B0609020204030204" pitchFamily="49" charset="0"/>
              </a:rPr>
              <a:t># </a:t>
            </a:r>
            <a:r>
              <a:rPr lang="es-PE" sz="1600" dirty="0" err="1">
                <a:solidFill>
                  <a:schemeClr val="tx2">
                    <a:lumMod val="75000"/>
                  </a:schemeClr>
                </a:solidFill>
                <a:latin typeface="Consolas" panose="020B0609020204030204" pitchFamily="49" charset="0"/>
              </a:rPr>
              <a:t>Boxplot</a:t>
            </a:r>
            <a:r>
              <a:rPr lang="es-PE" sz="1600" dirty="0">
                <a:solidFill>
                  <a:schemeClr val="tx2">
                    <a:lumMod val="75000"/>
                  </a:schemeClr>
                </a:solidFill>
                <a:latin typeface="Consolas" panose="020B0609020204030204" pitchFamily="49" charset="0"/>
              </a:rPr>
              <a:t> (categórica vs continua) </a:t>
            </a:r>
            <a:endParaRPr lang="es-PE" sz="1600" dirty="0">
              <a:latin typeface="Consolas" panose="020B0609020204030204" pitchFamily="49" charset="0"/>
            </a:endParaRPr>
          </a:p>
          <a:p>
            <a:r>
              <a:rPr lang="es-PE" sz="1600" dirty="0" err="1">
                <a:latin typeface="Consolas" panose="020B0609020204030204" pitchFamily="49" charset="0"/>
              </a:rPr>
              <a:t>ggboxplot</a:t>
            </a:r>
            <a:r>
              <a:rPr lang="es-PE" sz="1600" dirty="0">
                <a:latin typeface="Consolas" panose="020B0609020204030204" pitchFamily="49" charset="0"/>
              </a:rPr>
              <a:t>()</a:t>
            </a:r>
          </a:p>
          <a:p>
            <a:r>
              <a:rPr lang="es-PE" sz="1600" dirty="0">
                <a:solidFill>
                  <a:schemeClr val="tx2">
                    <a:lumMod val="75000"/>
                  </a:schemeClr>
                </a:solidFill>
                <a:latin typeface="Consolas" panose="020B0609020204030204" pitchFamily="49" charset="0"/>
              </a:rPr>
              <a:t># de Dispersión de puntos (continua vs continua </a:t>
            </a:r>
            <a:r>
              <a:rPr lang="es-PE" sz="1600" dirty="0" err="1">
                <a:solidFill>
                  <a:schemeClr val="tx2">
                    <a:lumMod val="75000"/>
                  </a:schemeClr>
                </a:solidFill>
                <a:latin typeface="Consolas" panose="020B0609020204030204" pitchFamily="49" charset="0"/>
              </a:rPr>
              <a:t>ó</a:t>
            </a:r>
            <a:r>
              <a:rPr lang="es-PE" sz="1600" dirty="0">
                <a:solidFill>
                  <a:schemeClr val="tx2">
                    <a:lumMod val="75000"/>
                  </a:schemeClr>
                </a:solidFill>
                <a:latin typeface="Consolas" panose="020B0609020204030204" pitchFamily="49" charset="0"/>
              </a:rPr>
              <a:t> continua vs discreta) </a:t>
            </a:r>
            <a:endParaRPr lang="es-PE" sz="1600" dirty="0">
              <a:latin typeface="Consolas" panose="020B0609020204030204" pitchFamily="49" charset="0"/>
            </a:endParaRPr>
          </a:p>
          <a:p>
            <a:r>
              <a:rPr lang="es-PE" sz="1600" dirty="0" err="1">
                <a:latin typeface="Consolas" panose="020B0609020204030204" pitchFamily="49" charset="0"/>
              </a:rPr>
              <a:t>ggscatter</a:t>
            </a:r>
            <a:r>
              <a:rPr lang="es-PE" sz="1600" dirty="0">
                <a:latin typeface="Consolas" panose="020B0609020204030204" pitchFamily="49" charset="0"/>
              </a:rPr>
              <a:t>()</a:t>
            </a:r>
          </a:p>
          <a:p>
            <a:r>
              <a:rPr lang="es-PE" sz="1600" dirty="0">
                <a:solidFill>
                  <a:schemeClr val="tx2">
                    <a:lumMod val="75000"/>
                  </a:schemeClr>
                </a:solidFill>
                <a:latin typeface="Consolas" panose="020B0609020204030204" pitchFamily="49" charset="0"/>
              </a:rPr>
              <a:t># Histograma (continua) </a:t>
            </a:r>
            <a:endParaRPr lang="es-PE" sz="1600" dirty="0">
              <a:latin typeface="Consolas" panose="020B0609020204030204" pitchFamily="49" charset="0"/>
            </a:endParaRPr>
          </a:p>
          <a:p>
            <a:r>
              <a:rPr lang="es-PE" sz="1600" dirty="0" err="1">
                <a:latin typeface="Consolas" panose="020B0609020204030204" pitchFamily="49" charset="0"/>
              </a:rPr>
              <a:t>gghistogram</a:t>
            </a:r>
            <a:r>
              <a:rPr lang="es-PE" sz="1600" dirty="0">
                <a:latin typeface="Consolas" panose="020B0609020204030204" pitchFamily="49" charset="0"/>
              </a:rPr>
              <a:t>()</a:t>
            </a:r>
          </a:p>
          <a:p>
            <a:r>
              <a:rPr lang="es-PE" sz="1600" dirty="0">
                <a:solidFill>
                  <a:schemeClr val="tx2">
                    <a:lumMod val="75000"/>
                  </a:schemeClr>
                </a:solidFill>
                <a:latin typeface="Consolas" panose="020B0609020204030204" pitchFamily="49" charset="0"/>
              </a:rPr>
              <a:t># de Densidad (continua) </a:t>
            </a:r>
            <a:endParaRPr lang="es-PE" sz="1600" dirty="0">
              <a:latin typeface="Consolas" panose="020B0609020204030204" pitchFamily="49" charset="0"/>
            </a:endParaRPr>
          </a:p>
          <a:p>
            <a:r>
              <a:rPr lang="es-PE" sz="1600" dirty="0" err="1">
                <a:latin typeface="Consolas" panose="020B0609020204030204" pitchFamily="49" charset="0"/>
              </a:rPr>
              <a:t>ggdensity</a:t>
            </a:r>
            <a:r>
              <a:rPr lang="es-PE" sz="1600" dirty="0">
                <a:latin typeface="Consolas" panose="020B0609020204030204" pitchFamily="49" charset="0"/>
              </a:rPr>
              <a:t>()</a:t>
            </a:r>
            <a:endParaRPr lang="es-PE" sz="1600" dirty="0">
              <a:solidFill>
                <a:schemeClr val="tx2">
                  <a:lumMod val="75000"/>
                </a:schemeClr>
              </a:solidFill>
              <a:latin typeface="Consolas" panose="020B0609020204030204" pitchFamily="49" charset="0"/>
            </a:endParaRPr>
          </a:p>
          <a:p>
            <a:r>
              <a:rPr lang="es-PE" sz="1600" dirty="0">
                <a:solidFill>
                  <a:schemeClr val="tx2">
                    <a:lumMod val="75000"/>
                  </a:schemeClr>
                </a:solidFill>
                <a:latin typeface="Consolas" panose="020B0609020204030204" pitchFamily="49" charset="0"/>
              </a:rPr>
              <a:t># de Barras (tablas de frecuencia de una variable categórica) </a:t>
            </a:r>
            <a:endParaRPr lang="es-PE" sz="1600" dirty="0">
              <a:latin typeface="Consolas" panose="020B0609020204030204" pitchFamily="49" charset="0"/>
            </a:endParaRPr>
          </a:p>
          <a:p>
            <a:r>
              <a:rPr lang="es-PE" sz="1600" dirty="0" err="1">
                <a:latin typeface="Consolas" panose="020B0609020204030204" pitchFamily="49" charset="0"/>
              </a:rPr>
              <a:t>ggbarplot</a:t>
            </a:r>
            <a:r>
              <a:rPr lang="es-PE" sz="1600" dirty="0">
                <a:latin typeface="Consolas" panose="020B0609020204030204" pitchFamily="49" charset="0"/>
              </a:rPr>
              <a:t>()</a:t>
            </a:r>
          </a:p>
        </p:txBody>
      </p:sp>
    </p:spTree>
    <p:extLst>
      <p:ext uri="{BB962C8B-B14F-4D97-AF65-F5344CB8AC3E}">
        <p14:creationId xmlns:p14="http://schemas.microsoft.com/office/powerpoint/2010/main" val="31164253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0560DC85-3A1D-4615-9912-D54B8CD652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391" y="141881"/>
            <a:ext cx="2898493" cy="273574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4813114D-C0E2-4A18-BB1C-8807EB881A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1906" y="141881"/>
            <a:ext cx="2674314" cy="273574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640F370F-F156-4608-8A14-3955789B1B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6701" y="141881"/>
            <a:ext cx="2411506" cy="2735743"/>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position_dodge does not work properly for jitter · Issue #95 ·  kassambara/ggpubr · GitHub">
            <a:extLst>
              <a:ext uri="{FF2B5EF4-FFF2-40B4-BE49-F238E27FC236}">
                <a16:creationId xmlns:a16="http://schemas.microsoft.com/office/drawing/2014/main" id="{4F8361EA-0F34-4B1A-95EA-FF57120045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68688" y="204635"/>
            <a:ext cx="3085573" cy="242047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Donut chart — ggdonutchart • ggpubr">
            <a:extLst>
              <a:ext uri="{FF2B5EF4-FFF2-40B4-BE49-F238E27FC236}">
                <a16:creationId xmlns:a16="http://schemas.microsoft.com/office/drawing/2014/main" id="{09D2FEA3-25CB-4ABC-9877-34F7E9BA612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501" r="22122"/>
          <a:stretch/>
        </p:blipFill>
        <p:spPr bwMode="auto">
          <a:xfrm>
            <a:off x="226391" y="3375671"/>
            <a:ext cx="2042239" cy="2070846"/>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MA-plot from means and log fold changes — ggmaplot • ggpubr">
            <a:extLst>
              <a:ext uri="{FF2B5EF4-FFF2-40B4-BE49-F238E27FC236}">
                <a16:creationId xmlns:a16="http://schemas.microsoft.com/office/drawing/2014/main" id="{5B914663-4DF5-45D7-982C-C62677E771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17936" y="3285560"/>
            <a:ext cx="3659844" cy="2263821"/>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Plot Means/Medians and Error Bars - Articles - STHDA">
            <a:extLst>
              <a:ext uri="{FF2B5EF4-FFF2-40B4-BE49-F238E27FC236}">
                <a16:creationId xmlns:a16="http://schemas.microsoft.com/office/drawing/2014/main" id="{BE234302-D635-4838-B6AF-59C0D25F0E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61543" y="3375671"/>
            <a:ext cx="2133600" cy="2252378"/>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a:extLst>
              <a:ext uri="{FF2B5EF4-FFF2-40B4-BE49-F238E27FC236}">
                <a16:creationId xmlns:a16="http://schemas.microsoft.com/office/drawing/2014/main" id="{3FB052DA-BF1A-42D5-905D-8CA19CE371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61814" y="3285560"/>
            <a:ext cx="3729623" cy="230698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DDEF04F-3AC7-4EE2-B383-5C25E232F6B8}"/>
              </a:ext>
            </a:extLst>
          </p:cNvPr>
          <p:cNvSpPr txBox="1"/>
          <p:nvPr/>
        </p:nvSpPr>
        <p:spPr>
          <a:xfrm>
            <a:off x="654517" y="2888829"/>
            <a:ext cx="2042239" cy="369332"/>
          </a:xfrm>
          <a:prstGeom prst="rect">
            <a:avLst/>
          </a:prstGeom>
          <a:solidFill>
            <a:srgbClr val="166476"/>
          </a:solidFill>
        </p:spPr>
        <p:txBody>
          <a:bodyPr wrap="square" rtlCol="0">
            <a:spAutoFit/>
          </a:bodyPr>
          <a:lstStyle/>
          <a:p>
            <a:pPr algn="ctr"/>
            <a:r>
              <a:rPr lang="es-PE" dirty="0" err="1">
                <a:solidFill>
                  <a:schemeClr val="bg1"/>
                </a:solidFill>
                <a:latin typeface="Open Sans" panose="020B0606030504020204" pitchFamily="34" charset="0"/>
                <a:ea typeface="Open Sans" panose="020B0606030504020204" pitchFamily="34" charset="0"/>
                <a:cs typeface="Open Sans" panose="020B0606030504020204" pitchFamily="34" charset="0"/>
              </a:rPr>
              <a:t>ggdensity</a:t>
            </a:r>
            <a:r>
              <a:rPr lang="es-PE"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3" name="TextBox 12">
            <a:extLst>
              <a:ext uri="{FF2B5EF4-FFF2-40B4-BE49-F238E27FC236}">
                <a16:creationId xmlns:a16="http://schemas.microsoft.com/office/drawing/2014/main" id="{D722AA31-88CB-469C-9DA0-22F8688F7627}"/>
              </a:ext>
            </a:extLst>
          </p:cNvPr>
          <p:cNvSpPr txBox="1"/>
          <p:nvPr/>
        </p:nvSpPr>
        <p:spPr>
          <a:xfrm>
            <a:off x="3637943" y="2888829"/>
            <a:ext cx="2042239" cy="369332"/>
          </a:xfrm>
          <a:prstGeom prst="rect">
            <a:avLst/>
          </a:prstGeom>
          <a:solidFill>
            <a:srgbClr val="166476"/>
          </a:solidFill>
        </p:spPr>
        <p:txBody>
          <a:bodyPr wrap="square" rtlCol="0">
            <a:spAutoFit/>
          </a:bodyPr>
          <a:lstStyle/>
          <a:p>
            <a:pPr algn="ctr"/>
            <a:r>
              <a:rPr lang="es-PE" dirty="0" err="1">
                <a:solidFill>
                  <a:schemeClr val="bg1"/>
                </a:solidFill>
                <a:latin typeface="Open Sans" panose="020B0606030504020204" pitchFamily="34" charset="0"/>
                <a:ea typeface="Open Sans" panose="020B0606030504020204" pitchFamily="34" charset="0"/>
                <a:cs typeface="Open Sans" panose="020B0606030504020204" pitchFamily="34" charset="0"/>
              </a:rPr>
              <a:t>gghistogram</a:t>
            </a:r>
            <a:r>
              <a:rPr lang="es-PE"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5" name="TextBox 14">
            <a:extLst>
              <a:ext uri="{FF2B5EF4-FFF2-40B4-BE49-F238E27FC236}">
                <a16:creationId xmlns:a16="http://schemas.microsoft.com/office/drawing/2014/main" id="{3C727AE3-974C-425E-9906-055A22E4030B}"/>
              </a:ext>
            </a:extLst>
          </p:cNvPr>
          <p:cNvSpPr txBox="1"/>
          <p:nvPr/>
        </p:nvSpPr>
        <p:spPr>
          <a:xfrm>
            <a:off x="6347105" y="2888829"/>
            <a:ext cx="2042239" cy="369332"/>
          </a:xfrm>
          <a:prstGeom prst="rect">
            <a:avLst/>
          </a:prstGeom>
          <a:solidFill>
            <a:srgbClr val="166476"/>
          </a:solidFill>
        </p:spPr>
        <p:txBody>
          <a:bodyPr wrap="square" rtlCol="0">
            <a:spAutoFit/>
          </a:bodyPr>
          <a:lstStyle/>
          <a:p>
            <a:pPr algn="ctr"/>
            <a:r>
              <a:rPr lang="es-PE" dirty="0" err="1">
                <a:solidFill>
                  <a:schemeClr val="bg1"/>
                </a:solidFill>
                <a:latin typeface="Open Sans" panose="020B0606030504020204" pitchFamily="34" charset="0"/>
                <a:ea typeface="Open Sans" panose="020B0606030504020204" pitchFamily="34" charset="0"/>
                <a:cs typeface="Open Sans" panose="020B0606030504020204" pitchFamily="34" charset="0"/>
              </a:rPr>
              <a:t>ggboxplot</a:t>
            </a:r>
            <a:r>
              <a:rPr lang="es-PE"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6" name="TextBox 15">
            <a:extLst>
              <a:ext uri="{FF2B5EF4-FFF2-40B4-BE49-F238E27FC236}">
                <a16:creationId xmlns:a16="http://schemas.microsoft.com/office/drawing/2014/main" id="{3F186A14-5012-4C62-9F33-F24834F674EE}"/>
              </a:ext>
            </a:extLst>
          </p:cNvPr>
          <p:cNvSpPr txBox="1"/>
          <p:nvPr/>
        </p:nvSpPr>
        <p:spPr>
          <a:xfrm>
            <a:off x="9397785" y="2877622"/>
            <a:ext cx="2042239" cy="369332"/>
          </a:xfrm>
          <a:prstGeom prst="rect">
            <a:avLst/>
          </a:prstGeom>
          <a:solidFill>
            <a:srgbClr val="166476"/>
          </a:solidFill>
        </p:spPr>
        <p:txBody>
          <a:bodyPr wrap="square" rtlCol="0">
            <a:spAutoFit/>
          </a:bodyPr>
          <a:lstStyle/>
          <a:p>
            <a:pPr algn="ctr"/>
            <a:r>
              <a:rPr lang="es-PE" dirty="0" err="1">
                <a:solidFill>
                  <a:schemeClr val="bg1"/>
                </a:solidFill>
                <a:latin typeface="Open Sans" panose="020B0606030504020204" pitchFamily="34" charset="0"/>
                <a:ea typeface="Open Sans" panose="020B0606030504020204" pitchFamily="34" charset="0"/>
                <a:cs typeface="Open Sans" panose="020B0606030504020204" pitchFamily="34" charset="0"/>
              </a:rPr>
              <a:t>ggbarplot</a:t>
            </a:r>
            <a:r>
              <a:rPr lang="es-PE"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7" name="TextBox 16">
            <a:extLst>
              <a:ext uri="{FF2B5EF4-FFF2-40B4-BE49-F238E27FC236}">
                <a16:creationId xmlns:a16="http://schemas.microsoft.com/office/drawing/2014/main" id="{51CCBAA4-AB8B-42AB-833F-BD2384136B19}"/>
              </a:ext>
            </a:extLst>
          </p:cNvPr>
          <p:cNvSpPr txBox="1"/>
          <p:nvPr/>
        </p:nvSpPr>
        <p:spPr>
          <a:xfrm>
            <a:off x="385576" y="5678096"/>
            <a:ext cx="2042239" cy="369332"/>
          </a:xfrm>
          <a:prstGeom prst="rect">
            <a:avLst/>
          </a:prstGeom>
          <a:solidFill>
            <a:srgbClr val="166476"/>
          </a:solidFill>
        </p:spPr>
        <p:txBody>
          <a:bodyPr wrap="square" rtlCol="0">
            <a:spAutoFit/>
          </a:bodyPr>
          <a:lstStyle/>
          <a:p>
            <a:pPr algn="ctr"/>
            <a:r>
              <a:rPr lang="es-PE" dirty="0" err="1">
                <a:solidFill>
                  <a:schemeClr val="bg1"/>
                </a:solidFill>
                <a:latin typeface="Open Sans" panose="020B0606030504020204" pitchFamily="34" charset="0"/>
                <a:ea typeface="Open Sans" panose="020B0606030504020204" pitchFamily="34" charset="0"/>
                <a:cs typeface="Open Sans" panose="020B0606030504020204" pitchFamily="34" charset="0"/>
              </a:rPr>
              <a:t>ggdonutchart</a:t>
            </a:r>
            <a:r>
              <a:rPr lang="es-PE"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8" name="TextBox 17">
            <a:extLst>
              <a:ext uri="{FF2B5EF4-FFF2-40B4-BE49-F238E27FC236}">
                <a16:creationId xmlns:a16="http://schemas.microsoft.com/office/drawing/2014/main" id="{87CF8AF1-9167-422B-9B57-C6FC754CBB34}"/>
              </a:ext>
            </a:extLst>
          </p:cNvPr>
          <p:cNvSpPr txBox="1"/>
          <p:nvPr/>
        </p:nvSpPr>
        <p:spPr>
          <a:xfrm>
            <a:off x="3027484" y="5666889"/>
            <a:ext cx="2042239" cy="369332"/>
          </a:xfrm>
          <a:prstGeom prst="rect">
            <a:avLst/>
          </a:prstGeom>
          <a:solidFill>
            <a:srgbClr val="166476"/>
          </a:solidFill>
        </p:spPr>
        <p:txBody>
          <a:bodyPr wrap="square" rtlCol="0">
            <a:spAutoFit/>
          </a:bodyPr>
          <a:lstStyle/>
          <a:p>
            <a:pPr algn="ctr"/>
            <a:r>
              <a:rPr lang="es-PE" dirty="0" err="1">
                <a:solidFill>
                  <a:schemeClr val="bg1"/>
                </a:solidFill>
                <a:latin typeface="Open Sans" panose="020B0606030504020204" pitchFamily="34" charset="0"/>
                <a:ea typeface="Open Sans" panose="020B0606030504020204" pitchFamily="34" charset="0"/>
                <a:cs typeface="Open Sans" panose="020B0606030504020204" pitchFamily="34" charset="0"/>
              </a:rPr>
              <a:t>ggmaplot</a:t>
            </a:r>
            <a:r>
              <a:rPr lang="es-PE"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9" name="TextBox 18">
            <a:extLst>
              <a:ext uri="{FF2B5EF4-FFF2-40B4-BE49-F238E27FC236}">
                <a16:creationId xmlns:a16="http://schemas.microsoft.com/office/drawing/2014/main" id="{60110BF9-DA8B-49E5-89D3-C41575E8E0B6}"/>
              </a:ext>
            </a:extLst>
          </p:cNvPr>
          <p:cNvSpPr txBox="1"/>
          <p:nvPr/>
        </p:nvSpPr>
        <p:spPr>
          <a:xfrm>
            <a:off x="6261334" y="5666889"/>
            <a:ext cx="2042239" cy="369332"/>
          </a:xfrm>
          <a:prstGeom prst="rect">
            <a:avLst/>
          </a:prstGeom>
          <a:solidFill>
            <a:srgbClr val="166476"/>
          </a:solidFill>
        </p:spPr>
        <p:txBody>
          <a:bodyPr wrap="square" rtlCol="0">
            <a:spAutoFit/>
          </a:bodyPr>
          <a:lstStyle/>
          <a:p>
            <a:pPr algn="ctr"/>
            <a:r>
              <a:rPr lang="es-PE" dirty="0" err="1">
                <a:solidFill>
                  <a:schemeClr val="bg1"/>
                </a:solidFill>
                <a:latin typeface="Open Sans" panose="020B0606030504020204" pitchFamily="34" charset="0"/>
                <a:ea typeface="Open Sans" panose="020B0606030504020204" pitchFamily="34" charset="0"/>
                <a:cs typeface="Open Sans" panose="020B0606030504020204" pitchFamily="34" charset="0"/>
              </a:rPr>
              <a:t>ggerrorplot</a:t>
            </a:r>
            <a:r>
              <a:rPr lang="es-PE"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20" name="TextBox 19">
            <a:extLst>
              <a:ext uri="{FF2B5EF4-FFF2-40B4-BE49-F238E27FC236}">
                <a16:creationId xmlns:a16="http://schemas.microsoft.com/office/drawing/2014/main" id="{AE6FA6E4-E711-4B8C-B651-A51DA258FD2C}"/>
              </a:ext>
            </a:extLst>
          </p:cNvPr>
          <p:cNvSpPr txBox="1"/>
          <p:nvPr/>
        </p:nvSpPr>
        <p:spPr>
          <a:xfrm>
            <a:off x="9090354" y="5666889"/>
            <a:ext cx="2042239" cy="369332"/>
          </a:xfrm>
          <a:prstGeom prst="rect">
            <a:avLst/>
          </a:prstGeom>
          <a:solidFill>
            <a:srgbClr val="166476"/>
          </a:solidFill>
        </p:spPr>
        <p:txBody>
          <a:bodyPr wrap="square" rtlCol="0">
            <a:spAutoFit/>
          </a:bodyPr>
          <a:lstStyle/>
          <a:p>
            <a:pPr algn="ctr"/>
            <a:r>
              <a:rPr lang="es-PE" dirty="0" err="1">
                <a:solidFill>
                  <a:schemeClr val="bg1"/>
                </a:solidFill>
                <a:latin typeface="Open Sans" panose="020B0606030504020204" pitchFamily="34" charset="0"/>
                <a:ea typeface="Open Sans" panose="020B0606030504020204" pitchFamily="34" charset="0"/>
                <a:cs typeface="Open Sans" panose="020B0606030504020204" pitchFamily="34" charset="0"/>
              </a:rPr>
              <a:t>ggscatterhist</a:t>
            </a:r>
            <a:r>
              <a:rPr lang="es-PE"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9572879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rgbClr val="E2122D"/>
        </a:solidFill>
        <a:effectLst/>
      </p:bgPr>
    </p:bg>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B7E71AA6-6E0B-4F20-BCCA-8BF0DB97CB1C}"/>
              </a:ext>
            </a:extLst>
          </p:cNvPr>
          <p:cNvSpPr txBox="1"/>
          <p:nvPr/>
        </p:nvSpPr>
        <p:spPr>
          <a:xfrm>
            <a:off x="895350" y="2644170"/>
            <a:ext cx="10401299" cy="1138773"/>
          </a:xfrm>
          <a:prstGeom prst="rect">
            <a:avLst/>
          </a:prstGeom>
          <a:noFill/>
        </p:spPr>
        <p:txBody>
          <a:bodyPr wrap="square" rtlCol="0">
            <a:spAutoFit/>
          </a:bodyPr>
          <a:lstStyle/>
          <a:p>
            <a:r>
              <a:rPr lang="es-PE" sz="3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Módulo III.</a:t>
            </a:r>
          </a:p>
          <a:p>
            <a:r>
              <a:rPr lang="es-PE"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Estadística inferencial</a:t>
            </a:r>
          </a:p>
        </p:txBody>
      </p:sp>
    </p:spTree>
    <p:extLst>
      <p:ext uri="{BB962C8B-B14F-4D97-AF65-F5344CB8AC3E}">
        <p14:creationId xmlns:p14="http://schemas.microsoft.com/office/powerpoint/2010/main" val="24034334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E8938-FF75-4EFC-B8B9-FCD69E9C4B53}"/>
              </a:ext>
            </a:extLst>
          </p:cNvPr>
          <p:cNvSpPr>
            <a:spLocks noGrp="1"/>
          </p:cNvSpPr>
          <p:nvPr>
            <p:ph type="title"/>
          </p:nvPr>
        </p:nvSpPr>
        <p:spPr/>
        <p:txBody>
          <a:bodyPr>
            <a:normAutofit/>
          </a:bodyPr>
          <a:lstStyle/>
          <a:p>
            <a:r>
              <a:rPr lang="es-PE" sz="4000" b="1" dirty="0">
                <a:latin typeface="Oswald" panose="02000303000000000000" pitchFamily="2" charset="0"/>
                <a:ea typeface="Open Sans Light" panose="020B0306030504020204" pitchFamily="34" charset="0"/>
                <a:cs typeface="Open Sans Light" panose="020B0306030504020204" pitchFamily="34" charset="0"/>
              </a:rPr>
              <a:t>Regresión Lineal OLS</a:t>
            </a:r>
          </a:p>
        </p:txBody>
      </p:sp>
      <p:sp>
        <p:nvSpPr>
          <p:cNvPr id="4" name="Content Placeholder 2">
            <a:extLst>
              <a:ext uri="{FF2B5EF4-FFF2-40B4-BE49-F238E27FC236}">
                <a16:creationId xmlns:a16="http://schemas.microsoft.com/office/drawing/2014/main" id="{15825ACE-DEEC-4155-A786-BB9AC114E6DC}"/>
              </a:ext>
            </a:extLst>
          </p:cNvPr>
          <p:cNvSpPr>
            <a:spLocks noGrp="1"/>
          </p:cNvSpPr>
          <p:nvPr>
            <p:ph idx="1"/>
          </p:nvPr>
        </p:nvSpPr>
        <p:spPr>
          <a:xfrm>
            <a:off x="838200" y="2114948"/>
            <a:ext cx="11084859" cy="4135585"/>
          </a:xfrm>
        </p:spPr>
        <p:txBody>
          <a:bodyPr/>
          <a:lstStyle/>
          <a:p>
            <a:r>
              <a:rPr lang="es-PE" dirty="0"/>
              <a:t>Modelo: abstracción de la realidad.</a:t>
            </a:r>
          </a:p>
          <a:p>
            <a:r>
              <a:rPr lang="es-PE" dirty="0"/>
              <a:t>Ecuación matemática más sencilla (línea recta) para representar la relación entre variables.</a:t>
            </a:r>
          </a:p>
          <a:p>
            <a:endParaRPr lang="es-PE" dirty="0"/>
          </a:p>
          <a:p>
            <a:endParaRPr lang="es-PE" dirty="0"/>
          </a:p>
        </p:txBody>
      </p:sp>
      <p:sp>
        <p:nvSpPr>
          <p:cNvPr id="5" name="Rectangle 4">
            <a:extLst>
              <a:ext uri="{FF2B5EF4-FFF2-40B4-BE49-F238E27FC236}">
                <a16:creationId xmlns:a16="http://schemas.microsoft.com/office/drawing/2014/main" id="{4A89A8E6-4085-47B9-8F1E-49CC4A0026C7}"/>
              </a:ext>
            </a:extLst>
          </p:cNvPr>
          <p:cNvSpPr/>
          <p:nvPr/>
        </p:nvSpPr>
        <p:spPr>
          <a:xfrm>
            <a:off x="1027268" y="2878786"/>
            <a:ext cx="4378189" cy="322767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TextBox 5">
            <a:extLst>
              <a:ext uri="{FF2B5EF4-FFF2-40B4-BE49-F238E27FC236}">
                <a16:creationId xmlns:a16="http://schemas.microsoft.com/office/drawing/2014/main" id="{B4AE5C4B-27A4-42E3-97EE-D9FB14D0CB9D}"/>
              </a:ext>
            </a:extLst>
          </p:cNvPr>
          <p:cNvSpPr txBox="1"/>
          <p:nvPr/>
        </p:nvSpPr>
        <p:spPr>
          <a:xfrm>
            <a:off x="1201320" y="3021200"/>
            <a:ext cx="4394222" cy="2800767"/>
          </a:xfrm>
          <a:prstGeom prst="rect">
            <a:avLst/>
          </a:prstGeom>
          <a:noFill/>
        </p:spPr>
        <p:txBody>
          <a:bodyPr wrap="square" numCol="1" rtlCol="0">
            <a:spAutoFit/>
          </a:bodyPr>
          <a:lstStyle/>
          <a:p>
            <a:r>
              <a:rPr lang="es-PE" sz="1600" dirty="0">
                <a:solidFill>
                  <a:schemeClr val="tx2">
                    <a:lumMod val="75000"/>
                  </a:schemeClr>
                </a:solidFill>
                <a:latin typeface="Consolas" panose="020B0609020204030204" pitchFamily="49" charset="0"/>
              </a:rPr>
              <a:t># Modelo lineal simple</a:t>
            </a:r>
            <a:endParaRPr lang="es-PE" sz="1600" dirty="0">
              <a:latin typeface="Consolas" panose="020B0609020204030204" pitchFamily="49" charset="0"/>
            </a:endParaRPr>
          </a:p>
          <a:p>
            <a:r>
              <a:rPr lang="es-PE" sz="1600" dirty="0">
                <a:latin typeface="Consolas" panose="020B0609020204030204" pitchFamily="49" charset="0"/>
              </a:rPr>
              <a:t>lm(y ~ x, data=DF)</a:t>
            </a:r>
          </a:p>
          <a:p>
            <a:endParaRPr lang="es-PE" sz="1600" dirty="0">
              <a:latin typeface="Consolas" panose="020B0609020204030204" pitchFamily="49" charset="0"/>
            </a:endParaRPr>
          </a:p>
          <a:p>
            <a:r>
              <a:rPr lang="es-PE" sz="1600" dirty="0">
                <a:solidFill>
                  <a:schemeClr val="tx2">
                    <a:lumMod val="75000"/>
                  </a:schemeClr>
                </a:solidFill>
                <a:latin typeface="Consolas" panose="020B0609020204030204" pitchFamily="49" charset="0"/>
              </a:rPr>
              <a:t># Modelo lineal múltiple (efectos principales aditivos)</a:t>
            </a:r>
            <a:endParaRPr lang="es-PE" sz="1600" dirty="0">
              <a:latin typeface="Consolas" panose="020B0609020204030204" pitchFamily="49" charset="0"/>
            </a:endParaRPr>
          </a:p>
          <a:p>
            <a:r>
              <a:rPr lang="es-PE" sz="1600" dirty="0">
                <a:latin typeface="Consolas" panose="020B0609020204030204" pitchFamily="49" charset="0"/>
              </a:rPr>
              <a:t>lm(y ~ x1 + x2, data=DF)</a:t>
            </a:r>
          </a:p>
          <a:p>
            <a:endParaRPr lang="es-PE" sz="1600" dirty="0">
              <a:latin typeface="Consolas" panose="020B0609020204030204" pitchFamily="49" charset="0"/>
            </a:endParaRPr>
          </a:p>
          <a:p>
            <a:r>
              <a:rPr lang="es-PE" sz="1600" dirty="0">
                <a:solidFill>
                  <a:schemeClr val="tx2">
                    <a:lumMod val="75000"/>
                  </a:schemeClr>
                </a:solidFill>
                <a:latin typeface="Consolas" panose="020B0609020204030204" pitchFamily="49" charset="0"/>
              </a:rPr>
              <a:t># Modelo lineal múltiple (efectos principales aditivos e interacción)</a:t>
            </a:r>
            <a:endParaRPr lang="es-PE" sz="1600" dirty="0">
              <a:latin typeface="Consolas" panose="020B0609020204030204" pitchFamily="49" charset="0"/>
            </a:endParaRPr>
          </a:p>
          <a:p>
            <a:r>
              <a:rPr lang="es-PE" sz="1600" dirty="0">
                <a:latin typeface="Consolas" panose="020B0609020204030204" pitchFamily="49" charset="0"/>
              </a:rPr>
              <a:t>lm(y ~ x1 + x2 + x1:x2, data=DF)</a:t>
            </a:r>
          </a:p>
          <a:p>
            <a:r>
              <a:rPr lang="es-PE" sz="1600" dirty="0">
                <a:latin typeface="Consolas" panose="020B0609020204030204" pitchFamily="49" charset="0"/>
              </a:rPr>
              <a:t>lm(y ~ x1*x2, data=DF)</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246CEB7-D1A1-4774-BD86-E8C1AF35F7DB}"/>
                  </a:ext>
                </a:extLst>
              </p:cNvPr>
              <p:cNvSpPr txBox="1"/>
              <p:nvPr/>
            </p:nvSpPr>
            <p:spPr>
              <a:xfrm>
                <a:off x="6069105" y="690979"/>
                <a:ext cx="3964085" cy="44223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es-PE" sz="2000" b="0" i="0" smtClean="0">
                          <a:solidFill>
                            <a:schemeClr val="tx1"/>
                          </a:solidFill>
                          <a:latin typeface="Cambria Math" panose="02040503050406030204" pitchFamily="18" charset="0"/>
                        </a:rPr>
                        <m:t>var</m:t>
                      </m:r>
                      <m:d>
                        <m:dPr>
                          <m:begChr m:val="["/>
                          <m:endChr m:val="]"/>
                          <m:ctrlPr>
                            <a:rPr lang="es-PE" sz="2000" b="0" i="1" smtClean="0">
                              <a:solidFill>
                                <a:schemeClr val="tx1"/>
                              </a:solidFill>
                              <a:latin typeface="Cambria Math" panose="02040503050406030204" pitchFamily="18" charset="0"/>
                            </a:rPr>
                          </m:ctrlPr>
                        </m:dPr>
                        <m:e>
                          <m:sSub>
                            <m:sSubPr>
                              <m:ctrlPr>
                                <a:rPr lang="en-US" sz="2000" i="1" smtClean="0">
                                  <a:latin typeface="Cambria Math" panose="02040503050406030204" pitchFamily="18" charset="0"/>
                                </a:rPr>
                              </m:ctrlPr>
                            </m:sSubPr>
                            <m:e>
                              <m:r>
                                <a:rPr lang="es-PE" sz="2000" b="0" i="1" smtClean="0">
                                  <a:latin typeface="Cambria Math" panose="02040503050406030204" pitchFamily="18" charset="0"/>
                                </a:rPr>
                                <m:t>𝑦</m:t>
                              </m:r>
                            </m:e>
                            <m:sub>
                              <m:r>
                                <a:rPr lang="es-PE" sz="2000" i="1">
                                  <a:latin typeface="Cambria Math" panose="02040503050406030204" pitchFamily="18" charset="0"/>
                                </a:rPr>
                                <m:t>𝑖</m:t>
                              </m:r>
                            </m:sub>
                          </m:sSub>
                        </m:e>
                      </m:d>
                      <m:r>
                        <a:rPr lang="es-PE" sz="2000" b="0" i="1" smtClean="0">
                          <a:solidFill>
                            <a:schemeClr val="tx1"/>
                          </a:solidFill>
                          <a:latin typeface="Cambria Math" panose="02040503050406030204" pitchFamily="18" charset="0"/>
                        </a:rPr>
                        <m:t>= </m:t>
                      </m:r>
                      <m:f>
                        <m:fPr>
                          <m:type m:val="skw"/>
                          <m:ctrlPr>
                            <a:rPr lang="es-PE" sz="2000" b="0" i="1" smtClean="0">
                              <a:solidFill>
                                <a:schemeClr val="tx1"/>
                              </a:solidFill>
                              <a:latin typeface="Cambria Math" panose="02040503050406030204" pitchFamily="18" charset="0"/>
                            </a:rPr>
                          </m:ctrlPr>
                        </m:fPr>
                        <m:num>
                          <m:sSup>
                            <m:sSupPr>
                              <m:ctrlPr>
                                <a:rPr lang="es-PE" sz="2000" b="0" i="1" smtClean="0">
                                  <a:solidFill>
                                    <a:schemeClr val="tx1"/>
                                  </a:solidFill>
                                  <a:latin typeface="Cambria Math" panose="02040503050406030204" pitchFamily="18" charset="0"/>
                                </a:rPr>
                              </m:ctrlPr>
                            </m:sSupPr>
                            <m:e>
                              <m:r>
                                <a:rPr lang="es-PE" sz="2000" i="1">
                                  <a:latin typeface="Cambria Math" panose="02040503050406030204" pitchFamily="18" charset="0"/>
                                  <a:ea typeface="Cambria Math" panose="02040503050406030204" pitchFamily="18" charset="0"/>
                                </a:rPr>
                                <m:t>𝜎</m:t>
                              </m:r>
                            </m:e>
                            <m:sup>
                              <m:r>
                                <a:rPr lang="es-PE" sz="2000" b="0" i="1" smtClean="0">
                                  <a:solidFill>
                                    <a:schemeClr val="tx1"/>
                                  </a:solidFill>
                                  <a:latin typeface="Cambria Math" panose="02040503050406030204" pitchFamily="18" charset="0"/>
                                </a:rPr>
                                <m:t>2</m:t>
                              </m:r>
                            </m:sup>
                          </m:sSup>
                        </m:num>
                        <m:den>
                          <m:sSub>
                            <m:sSubPr>
                              <m:ctrlPr>
                                <a:rPr lang="es-PE" sz="2000" b="0" i="1" smtClean="0">
                                  <a:solidFill>
                                    <a:schemeClr val="tx1"/>
                                  </a:solidFill>
                                  <a:latin typeface="Cambria Math" panose="02040503050406030204" pitchFamily="18" charset="0"/>
                                </a:rPr>
                              </m:ctrlPr>
                            </m:sSubPr>
                            <m:e>
                              <m:r>
                                <a:rPr lang="es-PE" sz="2000" b="0" i="1" smtClean="0">
                                  <a:solidFill>
                                    <a:schemeClr val="tx1"/>
                                  </a:solidFill>
                                  <a:latin typeface="Cambria Math" panose="02040503050406030204" pitchFamily="18" charset="0"/>
                                </a:rPr>
                                <m:t>𝑤</m:t>
                              </m:r>
                            </m:e>
                            <m:sub>
                              <m:r>
                                <a:rPr lang="es-PE" sz="2000" b="0" i="1" smtClean="0">
                                  <a:solidFill>
                                    <a:schemeClr val="tx1"/>
                                  </a:solidFill>
                                  <a:latin typeface="Cambria Math" panose="02040503050406030204" pitchFamily="18" charset="0"/>
                                </a:rPr>
                                <m:t>𝑖</m:t>
                              </m:r>
                            </m:sub>
                          </m:sSub>
                        </m:den>
                      </m:f>
                    </m:oMath>
                  </m:oMathPara>
                </a14:m>
                <a:endParaRPr lang="en-US" sz="2000" dirty="0">
                  <a:solidFill>
                    <a:schemeClr val="tx1"/>
                  </a:solidFill>
                </a:endParaRPr>
              </a:p>
            </p:txBody>
          </p:sp>
        </mc:Choice>
        <mc:Fallback xmlns="">
          <p:sp>
            <p:nvSpPr>
              <p:cNvPr id="7" name="TextBox 6">
                <a:extLst>
                  <a:ext uri="{FF2B5EF4-FFF2-40B4-BE49-F238E27FC236}">
                    <a16:creationId xmlns:a16="http://schemas.microsoft.com/office/drawing/2014/main" id="{5246CEB7-D1A1-4774-BD86-E8C1AF35F7DB}"/>
                  </a:ext>
                </a:extLst>
              </p:cNvPr>
              <p:cNvSpPr txBox="1">
                <a:spLocks noRot="1" noChangeAspect="1" noMove="1" noResize="1" noEditPoints="1" noAdjustHandles="1" noChangeArrowheads="1" noChangeShapeType="1" noTextEdit="1"/>
              </p:cNvSpPr>
              <p:nvPr/>
            </p:nvSpPr>
            <p:spPr>
              <a:xfrm>
                <a:off x="6069105" y="690979"/>
                <a:ext cx="3964085" cy="442237"/>
              </a:xfrm>
              <a:prstGeom prst="rect">
                <a:avLst/>
              </a:prstGeom>
              <a:blipFill>
                <a:blip r:embed="rId2"/>
                <a:stretch>
                  <a:fillRect l="-154"/>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13EDEAA-F8D6-4195-A829-11FD279AF8D8}"/>
                  </a:ext>
                </a:extLst>
              </p:cNvPr>
              <p:cNvSpPr txBox="1"/>
              <p:nvPr/>
            </p:nvSpPr>
            <p:spPr>
              <a:xfrm>
                <a:off x="6069105" y="1067861"/>
                <a:ext cx="3964085" cy="87511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es-PE" sz="2000" b="0" i="0" smtClean="0">
                          <a:solidFill>
                            <a:schemeClr val="tx1"/>
                          </a:solidFill>
                          <a:latin typeface="Cambria Math" panose="02040503050406030204" pitchFamily="18" charset="0"/>
                        </a:rPr>
                        <m:t>E</m:t>
                      </m:r>
                      <m:d>
                        <m:dPr>
                          <m:begChr m:val="["/>
                          <m:endChr m:val="]"/>
                          <m:ctrlPr>
                            <a:rPr lang="es-PE" sz="2000" b="0" i="1" smtClean="0">
                              <a:solidFill>
                                <a:schemeClr val="tx1"/>
                              </a:solidFill>
                              <a:latin typeface="Cambria Math" panose="02040503050406030204" pitchFamily="18" charset="0"/>
                            </a:rPr>
                          </m:ctrlPr>
                        </m:dPr>
                        <m:e>
                          <m:sSub>
                            <m:sSubPr>
                              <m:ctrlPr>
                                <a:rPr lang="en-US" sz="2000" i="1" smtClean="0">
                                  <a:latin typeface="Cambria Math" panose="02040503050406030204" pitchFamily="18" charset="0"/>
                                </a:rPr>
                              </m:ctrlPr>
                            </m:sSubPr>
                            <m:e>
                              <m:r>
                                <a:rPr lang="es-PE" sz="2000" b="0" i="1" smtClean="0">
                                  <a:latin typeface="Cambria Math" panose="02040503050406030204" pitchFamily="18" charset="0"/>
                                </a:rPr>
                                <m:t>𝑦</m:t>
                              </m:r>
                            </m:e>
                            <m:sub>
                              <m:r>
                                <a:rPr lang="es-PE" sz="2000" i="1">
                                  <a:latin typeface="Cambria Math" panose="02040503050406030204" pitchFamily="18" charset="0"/>
                                </a:rPr>
                                <m:t>𝑖</m:t>
                              </m:r>
                            </m:sub>
                          </m:sSub>
                        </m:e>
                      </m:d>
                      <m:r>
                        <a:rPr lang="es-PE" sz="2000" b="0" i="1" smtClean="0">
                          <a:solidFill>
                            <a:schemeClr val="tx1"/>
                          </a:solidFill>
                          <a:latin typeface="Cambria Math" panose="02040503050406030204" pitchFamily="18" charset="0"/>
                        </a:rPr>
                        <m:t>=</m:t>
                      </m:r>
                      <m:sSub>
                        <m:sSubPr>
                          <m:ctrlPr>
                            <a:rPr lang="en-US" sz="2000" b="0" i="1" smtClean="0">
                              <a:solidFill>
                                <a:schemeClr val="tx1"/>
                              </a:solidFill>
                              <a:latin typeface="Cambria Math" panose="02040503050406030204" pitchFamily="18" charset="0"/>
                            </a:rPr>
                          </m:ctrlPr>
                        </m:sSubPr>
                        <m:e>
                          <m:r>
                            <a:rPr lang="en-US" sz="2000" i="1">
                              <a:latin typeface="Cambria Math" panose="02040503050406030204" pitchFamily="18" charset="0"/>
                            </a:rPr>
                            <m:t>µ</m:t>
                          </m:r>
                        </m:e>
                        <m:sub>
                          <m:r>
                            <a:rPr lang="es-PE" sz="2000" b="0" i="1" smtClean="0">
                              <a:solidFill>
                                <a:schemeClr val="tx1"/>
                              </a:solidFill>
                              <a:latin typeface="Cambria Math" panose="02040503050406030204" pitchFamily="18" charset="0"/>
                            </a:rPr>
                            <m:t>𝑖</m:t>
                          </m:r>
                        </m:sub>
                      </m:sSub>
                      <m:r>
                        <a:rPr lang="en-US" sz="2000" b="0" i="1" smtClean="0">
                          <a:solidFill>
                            <a:schemeClr val="tx1"/>
                          </a:solidFill>
                          <a:latin typeface="Cambria Math" panose="02040503050406030204" pitchFamily="18" charset="0"/>
                        </a:rPr>
                        <m:t>=</m:t>
                      </m:r>
                      <m:sSub>
                        <m:sSubPr>
                          <m:ctrlPr>
                            <a:rPr lang="en-US" sz="2000" b="0" i="1" smtClean="0">
                              <a:solidFill>
                                <a:schemeClr val="tx1"/>
                              </a:solidFill>
                              <a:latin typeface="Cambria Math" panose="02040503050406030204" pitchFamily="18" charset="0"/>
                            </a:rPr>
                          </m:ctrlPr>
                        </m:sSubPr>
                        <m:e>
                          <m:r>
                            <m:rPr>
                              <m:sty m:val="p"/>
                            </m:rPr>
                            <a:rPr lang="el-GR" sz="2000" i="1">
                              <a:solidFill>
                                <a:schemeClr val="tx1"/>
                              </a:solidFill>
                              <a:latin typeface="Cambria Math" panose="02040503050406030204" pitchFamily="18" charset="0"/>
                            </a:rPr>
                            <m:t>β</m:t>
                          </m:r>
                        </m:e>
                        <m:sub>
                          <m:r>
                            <a:rPr lang="es-PE" sz="2000" b="0" i="1" smtClean="0">
                              <a:solidFill>
                                <a:schemeClr val="tx1"/>
                              </a:solidFill>
                              <a:latin typeface="Cambria Math" panose="02040503050406030204" pitchFamily="18" charset="0"/>
                            </a:rPr>
                            <m:t>0</m:t>
                          </m:r>
                        </m:sub>
                      </m:sSub>
                      <m:r>
                        <a:rPr lang="en-US" sz="2000" b="0" i="1" smtClean="0">
                          <a:solidFill>
                            <a:schemeClr val="tx1"/>
                          </a:solidFill>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s-PE" sz="2000" b="0" i="1" smtClean="0">
                              <a:latin typeface="Cambria Math" panose="02040503050406030204" pitchFamily="18" charset="0"/>
                            </a:rPr>
                            <m:t>𝑗</m:t>
                          </m:r>
                          <m:r>
                            <a:rPr lang="es-PE" sz="2000" b="0" i="1" smtClean="0">
                              <a:latin typeface="Cambria Math" panose="02040503050406030204" pitchFamily="18" charset="0"/>
                            </a:rPr>
                            <m:t>=1</m:t>
                          </m:r>
                        </m:sub>
                        <m:sup>
                          <m:r>
                            <a:rPr lang="es-PE" sz="2000" b="0" i="1" smtClean="0">
                              <a:latin typeface="Cambria Math" panose="02040503050406030204" pitchFamily="18" charset="0"/>
                            </a:rPr>
                            <m:t>𝑝</m:t>
                          </m:r>
                        </m:sup>
                        <m:e>
                          <m:sSub>
                            <m:sSubPr>
                              <m:ctrlPr>
                                <a:rPr lang="en-US" sz="2000" i="1">
                                  <a:latin typeface="Cambria Math" panose="02040503050406030204" pitchFamily="18" charset="0"/>
                                </a:rPr>
                              </m:ctrlPr>
                            </m:sSubPr>
                            <m:e>
                              <m:r>
                                <m:rPr>
                                  <m:sty m:val="p"/>
                                </m:rPr>
                                <a:rPr lang="el-GR" sz="2000" i="1">
                                  <a:latin typeface="Cambria Math" panose="02040503050406030204" pitchFamily="18" charset="0"/>
                                </a:rPr>
                                <m:t>β</m:t>
                              </m:r>
                            </m:e>
                            <m:sub>
                              <m:r>
                                <a:rPr lang="es-PE" sz="2000" b="0" i="1" smtClean="0">
                                  <a:latin typeface="Cambria Math" panose="02040503050406030204" pitchFamily="18" charset="0"/>
                                </a:rPr>
                                <m:t>𝑗</m:t>
                              </m:r>
                            </m:sub>
                          </m:sSub>
                          <m:sSub>
                            <m:sSubPr>
                              <m:ctrlPr>
                                <a:rPr lang="es-PE" sz="2000" i="1" smtClean="0">
                                  <a:latin typeface="Cambria Math" panose="02040503050406030204" pitchFamily="18" charset="0"/>
                                </a:rPr>
                              </m:ctrlPr>
                            </m:sSubPr>
                            <m:e>
                              <m:r>
                                <a:rPr lang="en-US" sz="2000" i="1">
                                  <a:latin typeface="Cambria Math" panose="02040503050406030204" pitchFamily="18" charset="0"/>
                                </a:rPr>
                                <m:t>𝑥</m:t>
                              </m:r>
                            </m:e>
                            <m:sub>
                              <m:r>
                                <a:rPr lang="es-PE" sz="2000" b="0" i="1" smtClean="0">
                                  <a:latin typeface="Cambria Math" panose="02040503050406030204" pitchFamily="18" charset="0"/>
                                </a:rPr>
                                <m:t>𝑗𝑖</m:t>
                              </m:r>
                            </m:sub>
                          </m:sSub>
                        </m:e>
                      </m:nary>
                    </m:oMath>
                  </m:oMathPara>
                </a14:m>
                <a:endParaRPr lang="en-US" sz="2000" dirty="0">
                  <a:solidFill>
                    <a:schemeClr val="tx1"/>
                  </a:solidFill>
                </a:endParaRPr>
              </a:p>
            </p:txBody>
          </p:sp>
        </mc:Choice>
        <mc:Fallback xmlns="">
          <p:sp>
            <p:nvSpPr>
              <p:cNvPr id="8" name="TextBox 7">
                <a:extLst>
                  <a:ext uri="{FF2B5EF4-FFF2-40B4-BE49-F238E27FC236}">
                    <a16:creationId xmlns:a16="http://schemas.microsoft.com/office/drawing/2014/main" id="{E13EDEAA-F8D6-4195-A829-11FD279AF8D8}"/>
                  </a:ext>
                </a:extLst>
              </p:cNvPr>
              <p:cNvSpPr txBox="1">
                <a:spLocks noRot="1" noChangeAspect="1" noMove="1" noResize="1" noEditPoints="1" noAdjustHandles="1" noChangeArrowheads="1" noChangeShapeType="1" noTextEdit="1"/>
              </p:cNvSpPr>
              <p:nvPr/>
            </p:nvSpPr>
            <p:spPr>
              <a:xfrm>
                <a:off x="6069105" y="1067861"/>
                <a:ext cx="3964085" cy="875111"/>
              </a:xfrm>
              <a:prstGeom prst="rect">
                <a:avLst/>
              </a:prstGeom>
              <a:blipFill>
                <a:blip r:embed="rId3"/>
                <a:stretch>
                  <a:fillRect/>
                </a:stretch>
              </a:blipFill>
            </p:spPr>
            <p:txBody>
              <a:bodyPr/>
              <a:lstStyle/>
              <a:p>
                <a:r>
                  <a:rPr lang="es-PE">
                    <a:noFill/>
                  </a:rPr>
                  <a:t> </a:t>
                </a:r>
              </a:p>
            </p:txBody>
          </p:sp>
        </mc:Fallback>
      </mc:AlternateContent>
      <p:sp>
        <p:nvSpPr>
          <p:cNvPr id="9" name="Left Brace 8">
            <a:extLst>
              <a:ext uri="{FF2B5EF4-FFF2-40B4-BE49-F238E27FC236}">
                <a16:creationId xmlns:a16="http://schemas.microsoft.com/office/drawing/2014/main" id="{FF616BAE-1A54-4700-B521-DD061583D837}"/>
              </a:ext>
            </a:extLst>
          </p:cNvPr>
          <p:cNvSpPr/>
          <p:nvPr/>
        </p:nvSpPr>
        <p:spPr>
          <a:xfrm>
            <a:off x="5629836" y="789385"/>
            <a:ext cx="338696" cy="875111"/>
          </a:xfrm>
          <a:prstGeom prst="leftBrace">
            <a:avLst>
              <a:gd name="adj1" fmla="val 193402"/>
              <a:gd name="adj2" fmla="val 4844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11" name="TextBox 10">
            <a:extLst>
              <a:ext uri="{FF2B5EF4-FFF2-40B4-BE49-F238E27FC236}">
                <a16:creationId xmlns:a16="http://schemas.microsoft.com/office/drawing/2014/main" id="{309034CF-F04D-45A8-AEF6-7C346FEAF9F1}"/>
              </a:ext>
            </a:extLst>
          </p:cNvPr>
          <p:cNvSpPr txBox="1"/>
          <p:nvPr/>
        </p:nvSpPr>
        <p:spPr>
          <a:xfrm>
            <a:off x="7862047" y="751537"/>
            <a:ext cx="3746691" cy="338554"/>
          </a:xfrm>
          <a:prstGeom prst="rect">
            <a:avLst/>
          </a:prstGeom>
          <a:noFill/>
        </p:spPr>
        <p:txBody>
          <a:bodyPr wrap="square">
            <a:spAutoFit/>
          </a:bodyPr>
          <a:lstStyle/>
          <a:p>
            <a:pPr algn="r"/>
            <a:r>
              <a:rPr lang="es-PE" sz="16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……………………………Comp. aleatorio</a:t>
            </a:r>
          </a:p>
        </p:txBody>
      </p:sp>
      <p:sp>
        <p:nvSpPr>
          <p:cNvPr id="12" name="TextBox 11">
            <a:extLst>
              <a:ext uri="{FF2B5EF4-FFF2-40B4-BE49-F238E27FC236}">
                <a16:creationId xmlns:a16="http://schemas.microsoft.com/office/drawing/2014/main" id="{D47B49E9-2D96-46EB-8948-58C4C9465D4B}"/>
              </a:ext>
            </a:extLst>
          </p:cNvPr>
          <p:cNvSpPr txBox="1"/>
          <p:nvPr/>
        </p:nvSpPr>
        <p:spPr>
          <a:xfrm>
            <a:off x="8256494" y="1344266"/>
            <a:ext cx="3352244" cy="338554"/>
          </a:xfrm>
          <a:prstGeom prst="rect">
            <a:avLst/>
          </a:prstGeom>
          <a:noFill/>
        </p:spPr>
        <p:txBody>
          <a:bodyPr wrap="square">
            <a:spAutoFit/>
          </a:bodyPr>
          <a:lstStyle/>
          <a:p>
            <a:pPr algn="r"/>
            <a:r>
              <a:rPr lang="es-PE" sz="16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……..…Comp. sistemático</a:t>
            </a:r>
          </a:p>
        </p:txBody>
      </p:sp>
      <p:grpSp>
        <p:nvGrpSpPr>
          <p:cNvPr id="13" name="Group 12">
            <a:extLst>
              <a:ext uri="{FF2B5EF4-FFF2-40B4-BE49-F238E27FC236}">
                <a16:creationId xmlns:a16="http://schemas.microsoft.com/office/drawing/2014/main" id="{ACB5C515-2C04-4ECF-A7C3-B0CF48672273}"/>
              </a:ext>
            </a:extLst>
          </p:cNvPr>
          <p:cNvGrpSpPr/>
          <p:nvPr/>
        </p:nvGrpSpPr>
        <p:grpSpPr>
          <a:xfrm>
            <a:off x="5848489" y="2878786"/>
            <a:ext cx="5029630" cy="3353087"/>
            <a:chOff x="5593563" y="1963743"/>
            <a:chExt cx="6142229" cy="4094820"/>
          </a:xfrm>
        </p:grpSpPr>
        <p:pic>
          <p:nvPicPr>
            <p:cNvPr id="14" name="Picture 13">
              <a:extLst>
                <a:ext uri="{FF2B5EF4-FFF2-40B4-BE49-F238E27FC236}">
                  <a16:creationId xmlns:a16="http://schemas.microsoft.com/office/drawing/2014/main" id="{15295A9D-D3B8-46A2-8D4D-849864D2608C}"/>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93563" y="1963743"/>
              <a:ext cx="6142229" cy="4094820"/>
            </a:xfrm>
            <a:prstGeom prst="rect">
              <a:avLst/>
            </a:prstGeom>
            <a:ln w="19050">
              <a:noFill/>
            </a:ln>
          </p:spPr>
        </p:pic>
        <p:cxnSp>
          <p:nvCxnSpPr>
            <p:cNvPr id="15" name="Straight Connector 14">
              <a:extLst>
                <a:ext uri="{FF2B5EF4-FFF2-40B4-BE49-F238E27FC236}">
                  <a16:creationId xmlns:a16="http://schemas.microsoft.com/office/drawing/2014/main" id="{D0967782-2037-49F3-9F66-8C21B472F4CF}"/>
                </a:ext>
              </a:extLst>
            </p:cNvPr>
            <p:cNvCxnSpPr>
              <a:cxnSpLocks/>
            </p:cNvCxnSpPr>
            <p:nvPr/>
          </p:nvCxnSpPr>
          <p:spPr>
            <a:xfrm>
              <a:off x="6957568" y="2235200"/>
              <a:ext cx="0" cy="690880"/>
            </a:xfrm>
            <a:prstGeom prst="line">
              <a:avLst/>
            </a:prstGeom>
            <a:ln w="19050">
              <a:solidFill>
                <a:srgbClr val="D60542"/>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94885F1-882C-4999-8394-BA764A146797}"/>
                </a:ext>
              </a:extLst>
            </p:cNvPr>
            <p:cNvCxnSpPr>
              <a:cxnSpLocks/>
            </p:cNvCxnSpPr>
            <p:nvPr/>
          </p:nvCxnSpPr>
          <p:spPr>
            <a:xfrm>
              <a:off x="6327050" y="2626360"/>
              <a:ext cx="0" cy="91440"/>
            </a:xfrm>
            <a:prstGeom prst="line">
              <a:avLst/>
            </a:prstGeom>
            <a:ln w="19050">
              <a:solidFill>
                <a:srgbClr val="D60542"/>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D4B4FEB-A2A1-4E96-A3CC-DA5B6B2215A6}"/>
                </a:ext>
              </a:extLst>
            </p:cNvPr>
            <p:cNvCxnSpPr>
              <a:cxnSpLocks/>
            </p:cNvCxnSpPr>
            <p:nvPr/>
          </p:nvCxnSpPr>
          <p:spPr>
            <a:xfrm>
              <a:off x="7683410" y="2446020"/>
              <a:ext cx="0" cy="825500"/>
            </a:xfrm>
            <a:prstGeom prst="line">
              <a:avLst/>
            </a:prstGeom>
            <a:ln w="19050">
              <a:solidFill>
                <a:srgbClr val="D60542"/>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044491A-E499-45BD-B9A8-EDA979E93764}"/>
                </a:ext>
              </a:extLst>
            </p:cNvPr>
            <p:cNvCxnSpPr>
              <a:cxnSpLocks/>
            </p:cNvCxnSpPr>
            <p:nvPr/>
          </p:nvCxnSpPr>
          <p:spPr>
            <a:xfrm>
              <a:off x="7162710" y="3055620"/>
              <a:ext cx="0" cy="73660"/>
            </a:xfrm>
            <a:prstGeom prst="line">
              <a:avLst/>
            </a:prstGeom>
            <a:ln w="19050">
              <a:solidFill>
                <a:srgbClr val="D60542"/>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E276460-A62A-4764-8A4A-A31C39E5F637}"/>
                </a:ext>
              </a:extLst>
            </p:cNvPr>
            <p:cNvCxnSpPr>
              <a:cxnSpLocks/>
            </p:cNvCxnSpPr>
            <p:nvPr/>
          </p:nvCxnSpPr>
          <p:spPr>
            <a:xfrm>
              <a:off x="7566570" y="3248660"/>
              <a:ext cx="0" cy="86360"/>
            </a:xfrm>
            <a:prstGeom prst="line">
              <a:avLst/>
            </a:prstGeom>
            <a:ln w="19050">
              <a:solidFill>
                <a:srgbClr val="D60542"/>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31161F3-7FAE-4F5A-AA68-ACC7F010F090}"/>
                </a:ext>
              </a:extLst>
            </p:cNvPr>
            <p:cNvCxnSpPr>
              <a:cxnSpLocks/>
            </p:cNvCxnSpPr>
            <p:nvPr/>
          </p:nvCxnSpPr>
          <p:spPr>
            <a:xfrm>
              <a:off x="7922170" y="3429000"/>
              <a:ext cx="0" cy="359410"/>
            </a:xfrm>
            <a:prstGeom prst="line">
              <a:avLst/>
            </a:prstGeom>
            <a:ln w="19050">
              <a:solidFill>
                <a:srgbClr val="D60542"/>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29E251-B102-45C2-8441-9C83C991925D}"/>
                </a:ext>
              </a:extLst>
            </p:cNvPr>
            <p:cNvCxnSpPr>
              <a:cxnSpLocks/>
            </p:cNvCxnSpPr>
            <p:nvPr/>
          </p:nvCxnSpPr>
          <p:spPr>
            <a:xfrm>
              <a:off x="8211730" y="3608705"/>
              <a:ext cx="0" cy="359410"/>
            </a:xfrm>
            <a:prstGeom prst="line">
              <a:avLst/>
            </a:prstGeom>
            <a:ln w="19050">
              <a:solidFill>
                <a:srgbClr val="D60542"/>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43CEB74-F34C-42F7-98A0-2DB5BE063F7B}"/>
                </a:ext>
              </a:extLst>
            </p:cNvPr>
            <p:cNvCxnSpPr>
              <a:cxnSpLocks/>
            </p:cNvCxnSpPr>
            <p:nvPr/>
          </p:nvCxnSpPr>
          <p:spPr>
            <a:xfrm>
              <a:off x="8521610" y="3743960"/>
              <a:ext cx="0" cy="303530"/>
            </a:xfrm>
            <a:prstGeom prst="line">
              <a:avLst/>
            </a:prstGeom>
            <a:ln w="19050">
              <a:solidFill>
                <a:srgbClr val="D60542"/>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8E769C6-DB2E-41BE-91B7-4FF6601180A9}"/>
                </a:ext>
              </a:extLst>
            </p:cNvPr>
            <p:cNvCxnSpPr>
              <a:cxnSpLocks/>
            </p:cNvCxnSpPr>
            <p:nvPr/>
          </p:nvCxnSpPr>
          <p:spPr>
            <a:xfrm>
              <a:off x="8816250" y="3895725"/>
              <a:ext cx="0" cy="375920"/>
            </a:xfrm>
            <a:prstGeom prst="line">
              <a:avLst/>
            </a:prstGeom>
            <a:ln w="19050">
              <a:solidFill>
                <a:srgbClr val="D60542"/>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48B820E-4BFB-4DEA-A841-DDE2EACC2809}"/>
                </a:ext>
              </a:extLst>
            </p:cNvPr>
            <p:cNvCxnSpPr>
              <a:cxnSpLocks/>
            </p:cNvCxnSpPr>
            <p:nvPr/>
          </p:nvCxnSpPr>
          <p:spPr>
            <a:xfrm>
              <a:off x="9654450" y="3635233"/>
              <a:ext cx="0" cy="636412"/>
            </a:xfrm>
            <a:prstGeom prst="line">
              <a:avLst/>
            </a:prstGeom>
            <a:ln w="19050">
              <a:solidFill>
                <a:srgbClr val="D60542"/>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3B2CE88-F270-4DA7-9C21-C6ED91060D79}"/>
                </a:ext>
              </a:extLst>
            </p:cNvPr>
            <p:cNvCxnSpPr>
              <a:cxnSpLocks/>
            </p:cNvCxnSpPr>
            <p:nvPr/>
          </p:nvCxnSpPr>
          <p:spPr>
            <a:xfrm>
              <a:off x="9613810" y="4276725"/>
              <a:ext cx="0" cy="568960"/>
            </a:xfrm>
            <a:prstGeom prst="line">
              <a:avLst/>
            </a:prstGeom>
            <a:ln w="19050">
              <a:solidFill>
                <a:srgbClr val="D60542"/>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8FABFD5-CB88-43BC-9602-C1819DA64291}"/>
                </a:ext>
              </a:extLst>
            </p:cNvPr>
            <p:cNvCxnSpPr>
              <a:cxnSpLocks/>
            </p:cNvCxnSpPr>
            <p:nvPr/>
          </p:nvCxnSpPr>
          <p:spPr>
            <a:xfrm>
              <a:off x="9575620" y="3859530"/>
              <a:ext cx="0" cy="412115"/>
            </a:xfrm>
            <a:prstGeom prst="line">
              <a:avLst/>
            </a:prstGeom>
            <a:ln w="19050">
              <a:solidFill>
                <a:srgbClr val="D60542"/>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993178A-A038-46DB-83CC-EE07B2D9EEB1}"/>
                </a:ext>
              </a:extLst>
            </p:cNvPr>
            <p:cNvCxnSpPr>
              <a:cxnSpLocks/>
            </p:cNvCxnSpPr>
            <p:nvPr/>
          </p:nvCxnSpPr>
          <p:spPr>
            <a:xfrm>
              <a:off x="9702620" y="4078605"/>
              <a:ext cx="0" cy="193040"/>
            </a:xfrm>
            <a:prstGeom prst="line">
              <a:avLst/>
            </a:prstGeom>
            <a:ln w="19050">
              <a:solidFill>
                <a:srgbClr val="D60542"/>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596C36-DC36-45F2-9757-0FAA602B082D}"/>
                </a:ext>
              </a:extLst>
            </p:cNvPr>
            <p:cNvCxnSpPr>
              <a:cxnSpLocks/>
            </p:cNvCxnSpPr>
            <p:nvPr/>
          </p:nvCxnSpPr>
          <p:spPr>
            <a:xfrm>
              <a:off x="10144580" y="4561205"/>
              <a:ext cx="0" cy="365125"/>
            </a:xfrm>
            <a:prstGeom prst="line">
              <a:avLst/>
            </a:prstGeom>
            <a:ln w="19050">
              <a:solidFill>
                <a:srgbClr val="D60542"/>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EEA226F-CC6C-44A3-92B7-0E43004C336D}"/>
                </a:ext>
              </a:extLst>
            </p:cNvPr>
            <p:cNvCxnSpPr>
              <a:cxnSpLocks/>
            </p:cNvCxnSpPr>
            <p:nvPr/>
          </p:nvCxnSpPr>
          <p:spPr>
            <a:xfrm>
              <a:off x="10957380" y="4388802"/>
              <a:ext cx="0" cy="537528"/>
            </a:xfrm>
            <a:prstGeom prst="line">
              <a:avLst/>
            </a:prstGeom>
            <a:ln w="19050">
              <a:solidFill>
                <a:srgbClr val="D60542"/>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4D5B631-178D-4ED7-8FBE-01A57B72C829}"/>
                </a:ext>
              </a:extLst>
            </p:cNvPr>
            <p:cNvCxnSpPr>
              <a:cxnSpLocks/>
            </p:cNvCxnSpPr>
            <p:nvPr/>
          </p:nvCxnSpPr>
          <p:spPr>
            <a:xfrm>
              <a:off x="10317300" y="4657566"/>
              <a:ext cx="0" cy="233204"/>
            </a:xfrm>
            <a:prstGeom prst="line">
              <a:avLst/>
            </a:prstGeom>
            <a:ln w="19050">
              <a:solidFill>
                <a:srgbClr val="D60542"/>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A641B2F-46FB-42EF-8BC5-A5600D90D315}"/>
                </a:ext>
              </a:extLst>
            </p:cNvPr>
            <p:cNvCxnSpPr>
              <a:cxnSpLocks/>
            </p:cNvCxnSpPr>
            <p:nvPr/>
          </p:nvCxnSpPr>
          <p:spPr>
            <a:xfrm>
              <a:off x="10413820" y="4699000"/>
              <a:ext cx="0" cy="353060"/>
            </a:xfrm>
            <a:prstGeom prst="line">
              <a:avLst/>
            </a:prstGeom>
            <a:ln w="19050">
              <a:solidFill>
                <a:srgbClr val="D60542"/>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8A95800-6CE6-40EC-AA76-60998F8B853A}"/>
                </a:ext>
              </a:extLst>
            </p:cNvPr>
            <p:cNvCxnSpPr>
              <a:cxnSpLocks/>
            </p:cNvCxnSpPr>
            <p:nvPr/>
          </p:nvCxnSpPr>
          <p:spPr>
            <a:xfrm>
              <a:off x="10728780" y="4669155"/>
              <a:ext cx="0" cy="176530"/>
            </a:xfrm>
            <a:prstGeom prst="line">
              <a:avLst/>
            </a:prstGeom>
            <a:ln w="19050">
              <a:solidFill>
                <a:srgbClr val="D60542"/>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A46A2D8-4C83-4092-910F-9A82F50D31D7}"/>
                </a:ext>
              </a:extLst>
            </p:cNvPr>
            <p:cNvCxnSpPr>
              <a:cxnSpLocks/>
            </p:cNvCxnSpPr>
            <p:nvPr/>
          </p:nvCxnSpPr>
          <p:spPr>
            <a:xfrm flipH="1">
              <a:off x="10952300" y="4973320"/>
              <a:ext cx="5080" cy="240030"/>
            </a:xfrm>
            <a:prstGeom prst="line">
              <a:avLst/>
            </a:prstGeom>
            <a:ln w="19050">
              <a:solidFill>
                <a:srgbClr val="D60542"/>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680D417-C744-4942-956A-641B2388CC07}"/>
                </a:ext>
              </a:extLst>
            </p:cNvPr>
            <p:cNvCxnSpPr>
              <a:cxnSpLocks/>
            </p:cNvCxnSpPr>
            <p:nvPr/>
          </p:nvCxnSpPr>
          <p:spPr>
            <a:xfrm>
              <a:off x="11409500" y="4821555"/>
              <a:ext cx="0" cy="344805"/>
            </a:xfrm>
            <a:prstGeom prst="line">
              <a:avLst/>
            </a:prstGeom>
            <a:ln w="19050">
              <a:solidFill>
                <a:srgbClr val="D60542"/>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CCE6335-895F-4BD5-AE8F-2EF4A3F0D826}"/>
                </a:ext>
              </a:extLst>
            </p:cNvPr>
            <p:cNvCxnSpPr>
              <a:cxnSpLocks/>
            </p:cNvCxnSpPr>
            <p:nvPr/>
          </p:nvCxnSpPr>
          <p:spPr>
            <a:xfrm>
              <a:off x="8851810" y="3910259"/>
              <a:ext cx="0" cy="86360"/>
            </a:xfrm>
            <a:prstGeom prst="line">
              <a:avLst/>
            </a:prstGeom>
            <a:ln w="19050">
              <a:solidFill>
                <a:srgbClr val="D60542"/>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D3518AF-65C4-43AA-A176-32898EA79DC2}"/>
                </a:ext>
              </a:extLst>
            </p:cNvPr>
            <p:cNvCxnSpPr>
              <a:cxnSpLocks/>
            </p:cNvCxnSpPr>
            <p:nvPr/>
          </p:nvCxnSpPr>
          <p:spPr>
            <a:xfrm>
              <a:off x="9032150" y="3992245"/>
              <a:ext cx="0" cy="86360"/>
            </a:xfrm>
            <a:prstGeom prst="line">
              <a:avLst/>
            </a:prstGeom>
            <a:ln w="19050">
              <a:solidFill>
                <a:srgbClr val="D60542"/>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298037B-11C8-4477-8B28-6F5528BC8B25}"/>
                </a:ext>
              </a:extLst>
            </p:cNvPr>
            <p:cNvCxnSpPr>
              <a:cxnSpLocks/>
            </p:cNvCxnSpPr>
            <p:nvPr/>
          </p:nvCxnSpPr>
          <p:spPr>
            <a:xfrm>
              <a:off x="10144580" y="4388802"/>
              <a:ext cx="0" cy="127318"/>
            </a:xfrm>
            <a:prstGeom prst="line">
              <a:avLst/>
            </a:prstGeom>
            <a:ln w="19050">
              <a:solidFill>
                <a:srgbClr val="D60542"/>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2191F78-D1A1-44C5-A2A6-955EDBF76F86}"/>
                </a:ext>
              </a:extLst>
            </p:cNvPr>
            <p:cNvCxnSpPr>
              <a:cxnSpLocks/>
            </p:cNvCxnSpPr>
            <p:nvPr/>
          </p:nvCxnSpPr>
          <p:spPr>
            <a:xfrm>
              <a:off x="10835550" y="4894509"/>
              <a:ext cx="0" cy="86360"/>
            </a:xfrm>
            <a:prstGeom prst="line">
              <a:avLst/>
            </a:prstGeom>
            <a:ln w="19050">
              <a:solidFill>
                <a:srgbClr val="D60542"/>
              </a:solidFill>
              <a:prstDash val="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71ACA66-3606-4C41-96B1-919ECC37CDCE}"/>
                  </a:ext>
                </a:extLst>
              </p:cNvPr>
              <p:cNvSpPr txBox="1"/>
              <p:nvPr/>
            </p:nvSpPr>
            <p:spPr>
              <a:xfrm>
                <a:off x="7011326" y="3083281"/>
                <a:ext cx="3594505" cy="369332"/>
              </a:xfrm>
              <a:prstGeom prst="rect">
                <a:avLst/>
              </a:prstGeom>
              <a:noFill/>
            </p:spPr>
            <p:txBody>
              <a:bodyPr wrap="square" lIns="0" tIns="0" rIns="0" bIns="0" rtlCol="0">
                <a:spAutoFit/>
              </a:bodyPr>
              <a:lstStyle/>
              <a:p>
                <a:pPr/>
                <a14:m>
                  <m:oMathPara xmlns:m="http://schemas.openxmlformats.org/officeDocument/2006/math">
                    <m:oMathParaPr>
                      <m:jc m:val="right"/>
                    </m:oMathParaPr>
                    <m:oMath xmlns:m="http://schemas.openxmlformats.org/officeDocument/2006/math">
                      <m:r>
                        <a:rPr lang="en-US" sz="2400" b="0" i="1" smtClean="0">
                          <a:solidFill>
                            <a:srgbClr val="0000FF"/>
                          </a:solidFill>
                          <a:latin typeface="Cambria Math" panose="02040503050406030204" pitchFamily="18" charset="0"/>
                        </a:rPr>
                        <m:t>𝑦</m:t>
                      </m:r>
                      <m:r>
                        <a:rPr lang="en-US" sz="2400" b="0" i="1" smtClean="0">
                          <a:solidFill>
                            <a:srgbClr val="0000FF"/>
                          </a:solidFill>
                          <a:latin typeface="Cambria Math" panose="02040503050406030204" pitchFamily="18" charset="0"/>
                        </a:rPr>
                        <m:t>=</m:t>
                      </m:r>
                      <m:sSub>
                        <m:sSubPr>
                          <m:ctrlPr>
                            <a:rPr lang="en-US" sz="2400" b="0" i="1" smtClean="0">
                              <a:solidFill>
                                <a:srgbClr val="0000FF"/>
                              </a:solidFill>
                              <a:latin typeface="Cambria Math" panose="02040503050406030204" pitchFamily="18" charset="0"/>
                            </a:rPr>
                          </m:ctrlPr>
                        </m:sSubPr>
                        <m:e>
                          <m:r>
                            <m:rPr>
                              <m:sty m:val="p"/>
                            </m:rPr>
                            <a:rPr lang="el-GR" sz="2400" i="1">
                              <a:solidFill>
                                <a:srgbClr val="0000FF"/>
                              </a:solidFill>
                              <a:latin typeface="Cambria Math" panose="02040503050406030204" pitchFamily="18" charset="0"/>
                            </a:rPr>
                            <m:t>β</m:t>
                          </m:r>
                        </m:e>
                        <m:sub>
                          <m:r>
                            <a:rPr lang="es-PE" sz="2400" b="0" i="1" smtClean="0">
                              <a:solidFill>
                                <a:srgbClr val="0000FF"/>
                              </a:solidFill>
                              <a:latin typeface="Cambria Math" panose="02040503050406030204" pitchFamily="18" charset="0"/>
                            </a:rPr>
                            <m:t>0</m:t>
                          </m:r>
                        </m:sub>
                      </m:sSub>
                      <m:r>
                        <a:rPr lang="en-US" sz="2400" b="0" i="1" smtClean="0">
                          <a:solidFill>
                            <a:srgbClr val="0000FF"/>
                          </a:solidFill>
                          <a:latin typeface="Cambria Math" panose="02040503050406030204" pitchFamily="18" charset="0"/>
                        </a:rPr>
                        <m:t>+</m:t>
                      </m:r>
                      <m:sSub>
                        <m:sSubPr>
                          <m:ctrlPr>
                            <a:rPr lang="en-US" sz="2400" i="1">
                              <a:solidFill>
                                <a:srgbClr val="0000FF"/>
                              </a:solidFill>
                              <a:latin typeface="Cambria Math" panose="02040503050406030204" pitchFamily="18" charset="0"/>
                            </a:rPr>
                          </m:ctrlPr>
                        </m:sSubPr>
                        <m:e>
                          <m:r>
                            <m:rPr>
                              <m:sty m:val="p"/>
                            </m:rPr>
                            <a:rPr lang="el-GR" sz="2400" i="1">
                              <a:solidFill>
                                <a:srgbClr val="0000FF"/>
                              </a:solidFill>
                              <a:latin typeface="Cambria Math" panose="02040503050406030204" pitchFamily="18" charset="0"/>
                            </a:rPr>
                            <m:t>β</m:t>
                          </m:r>
                        </m:e>
                        <m:sub>
                          <m:r>
                            <a:rPr lang="es-PE" sz="2400" b="0" i="1" smtClean="0">
                              <a:solidFill>
                                <a:srgbClr val="0000FF"/>
                              </a:solidFill>
                              <a:latin typeface="Cambria Math" panose="02040503050406030204" pitchFamily="18" charset="0"/>
                            </a:rPr>
                            <m:t>1</m:t>
                          </m:r>
                        </m:sub>
                      </m:sSub>
                      <m:sSub>
                        <m:sSubPr>
                          <m:ctrlPr>
                            <a:rPr lang="es-PE" sz="2400" b="0" i="1" smtClean="0">
                              <a:solidFill>
                                <a:srgbClr val="0000FF"/>
                              </a:solidFill>
                              <a:latin typeface="Cambria Math" panose="02040503050406030204" pitchFamily="18" charset="0"/>
                            </a:rPr>
                          </m:ctrlPr>
                        </m:sSubPr>
                        <m:e>
                          <m:r>
                            <a:rPr lang="en-US" sz="2400" b="0" i="1" smtClean="0">
                              <a:solidFill>
                                <a:srgbClr val="0000FF"/>
                              </a:solidFill>
                              <a:latin typeface="Cambria Math" panose="02040503050406030204" pitchFamily="18" charset="0"/>
                            </a:rPr>
                            <m:t>𝑥</m:t>
                          </m:r>
                        </m:e>
                        <m:sub>
                          <m:r>
                            <a:rPr lang="en-US" sz="2400" b="0" i="1" smtClean="0">
                              <a:solidFill>
                                <a:srgbClr val="0000FF"/>
                              </a:solidFill>
                              <a:latin typeface="Cambria Math" panose="02040503050406030204" pitchFamily="18" charset="0"/>
                            </a:rPr>
                            <m:t>1</m:t>
                          </m:r>
                        </m:sub>
                      </m:sSub>
                    </m:oMath>
                  </m:oMathPara>
                </a14:m>
                <a:endParaRPr lang="en-US" sz="2400" dirty="0">
                  <a:solidFill>
                    <a:srgbClr val="0000FF"/>
                  </a:solidFill>
                </a:endParaRPr>
              </a:p>
            </p:txBody>
          </p:sp>
        </mc:Choice>
        <mc:Fallback xmlns="">
          <p:sp>
            <p:nvSpPr>
              <p:cNvPr id="39" name="TextBox 38">
                <a:extLst>
                  <a:ext uri="{FF2B5EF4-FFF2-40B4-BE49-F238E27FC236}">
                    <a16:creationId xmlns:a16="http://schemas.microsoft.com/office/drawing/2014/main" id="{A71ACA66-3606-4C41-96B1-919ECC37CDCE}"/>
                  </a:ext>
                </a:extLst>
              </p:cNvPr>
              <p:cNvSpPr txBox="1">
                <a:spLocks noRot="1" noChangeAspect="1" noMove="1" noResize="1" noEditPoints="1" noAdjustHandles="1" noChangeArrowheads="1" noChangeShapeType="1" noTextEdit="1"/>
              </p:cNvSpPr>
              <p:nvPr/>
            </p:nvSpPr>
            <p:spPr>
              <a:xfrm>
                <a:off x="7011326" y="3083281"/>
                <a:ext cx="3594505" cy="369332"/>
              </a:xfrm>
              <a:prstGeom prst="rect">
                <a:avLst/>
              </a:prstGeom>
              <a:blipFill>
                <a:blip r:embed="rId5"/>
                <a:stretch>
                  <a:fillRect r="-1695" b="-38333"/>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731802B-C803-4E79-BDD7-8BAEE699C1BF}"/>
                  </a:ext>
                </a:extLst>
              </p:cNvPr>
              <p:cNvSpPr txBox="1"/>
              <p:nvPr/>
            </p:nvSpPr>
            <p:spPr>
              <a:xfrm>
                <a:off x="6343718" y="4910272"/>
                <a:ext cx="4345641" cy="830997"/>
              </a:xfrm>
              <a:prstGeom prst="rect">
                <a:avLst/>
              </a:prstGeom>
              <a:noFill/>
            </p:spPr>
            <p:txBody>
              <a:bodyPr wrap="square">
                <a:spAutoFit/>
              </a:bodyPr>
              <a:lstStyle/>
              <a:p>
                <a:pPr marL="0" indent="0">
                  <a:buFont typeface="Arial" panose="020B0604020202020204" pitchFamily="34" charset="0"/>
                  <a:buNone/>
                </a:pPr>
                <a14:m>
                  <m:oMath xmlns:m="http://schemas.openxmlformats.org/officeDocument/2006/math">
                    <m:r>
                      <a:rPr lang="en-US" sz="1200" i="1" smtClean="0">
                        <a:solidFill>
                          <a:schemeClr val="tx1"/>
                        </a:solidFill>
                        <a:latin typeface="Cambria Math" panose="02040503050406030204" pitchFamily="18" charset="0"/>
                      </a:rPr>
                      <m:t>𝑦</m:t>
                    </m:r>
                  </m:oMath>
                </a14:m>
                <a:r>
                  <a:rPr lang="es-PE"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 v. </a:t>
                </a:r>
                <a:r>
                  <a:rPr lang="en-US" sz="12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respuesta</a:t>
                </a:r>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sz="12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dependiente</a:t>
                </a:r>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a:p>
                <a:pPr marL="0" indent="0">
                  <a:buFont typeface="Arial" panose="020B0604020202020204" pitchFamily="34" charset="0"/>
                  <a:buNone/>
                </a:pPr>
                <a14:m>
                  <m:oMath xmlns:m="http://schemas.openxmlformats.org/officeDocument/2006/math">
                    <m:r>
                      <a:rPr lang="en-US" sz="1200" i="1" smtClean="0">
                        <a:solidFill>
                          <a:schemeClr val="tx1"/>
                        </a:solidFill>
                        <a:latin typeface="Cambria Math" panose="02040503050406030204" pitchFamily="18" charset="0"/>
                      </a:rPr>
                      <m:t>𝑥</m:t>
                    </m:r>
                  </m:oMath>
                </a14:m>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 = v. </a:t>
                </a:r>
                <a:r>
                  <a:rPr lang="en-US" sz="12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explicativa</a:t>
                </a:r>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sz="12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independiente</a:t>
                </a:r>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a:p>
                <a:pPr marL="0" indent="0">
                  <a:buNone/>
                </a:pPr>
                <a14:m>
                  <m:oMath xmlns:m="http://schemas.openxmlformats.org/officeDocument/2006/math">
                    <m:sSub>
                      <m:sSubPr>
                        <m:ctrlPr>
                          <a:rPr lang="en-US" sz="1200" i="1" smtClean="0">
                            <a:solidFill>
                              <a:schemeClr val="tx1"/>
                            </a:solidFill>
                            <a:latin typeface="Cambria Math" panose="02040503050406030204" pitchFamily="18" charset="0"/>
                          </a:rPr>
                        </m:ctrlPr>
                      </m:sSubPr>
                      <m:e>
                        <m:r>
                          <m:rPr>
                            <m:sty m:val="p"/>
                          </m:rPr>
                          <a:rPr lang="el-GR" sz="1200" i="1">
                            <a:solidFill>
                              <a:schemeClr val="tx1"/>
                            </a:solidFill>
                            <a:latin typeface="Cambria Math" panose="02040503050406030204" pitchFamily="18" charset="0"/>
                          </a:rPr>
                          <m:t>β</m:t>
                        </m:r>
                      </m:e>
                      <m:sub>
                        <m:r>
                          <a:rPr lang="es-PE" sz="1200" i="1">
                            <a:solidFill>
                              <a:schemeClr val="tx1"/>
                            </a:solidFill>
                            <a:latin typeface="Cambria Math" panose="02040503050406030204" pitchFamily="18" charset="0"/>
                          </a:rPr>
                          <m:t>0</m:t>
                        </m:r>
                      </m:sub>
                    </m:sSub>
                  </m:oMath>
                </a14:m>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sz="12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intercepto</a:t>
                </a:r>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 de la </a:t>
                </a:r>
                <a:r>
                  <a:rPr lang="en-US" sz="12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curva</a:t>
                </a:r>
                <a:endPar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a:buNone/>
                </a:pPr>
                <a14:m>
                  <m:oMath xmlns:m="http://schemas.openxmlformats.org/officeDocument/2006/math">
                    <m:sSub>
                      <m:sSubPr>
                        <m:ctrlPr>
                          <a:rPr lang="en-US" sz="1200" i="1">
                            <a:solidFill>
                              <a:schemeClr val="tx1"/>
                            </a:solidFill>
                            <a:latin typeface="Cambria Math" panose="02040503050406030204" pitchFamily="18" charset="0"/>
                          </a:rPr>
                        </m:ctrlPr>
                      </m:sSubPr>
                      <m:e>
                        <m:r>
                          <m:rPr>
                            <m:sty m:val="p"/>
                          </m:rPr>
                          <a:rPr lang="el-GR" sz="1200" i="1">
                            <a:solidFill>
                              <a:schemeClr val="tx1"/>
                            </a:solidFill>
                            <a:latin typeface="Cambria Math" panose="02040503050406030204" pitchFamily="18" charset="0"/>
                          </a:rPr>
                          <m:t>β</m:t>
                        </m:r>
                      </m:e>
                      <m:sub>
                        <m:r>
                          <a:rPr lang="es-PE" sz="1200" b="0" i="1" smtClean="0">
                            <a:solidFill>
                              <a:schemeClr val="tx1"/>
                            </a:solidFill>
                            <a:latin typeface="Cambria Math" panose="02040503050406030204" pitchFamily="18" charset="0"/>
                          </a:rPr>
                          <m:t>1</m:t>
                        </m:r>
                      </m:sub>
                    </m:sSub>
                  </m:oMath>
                </a14:m>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sz="12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pendiente</a:t>
                </a:r>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 de la </a:t>
                </a:r>
                <a:r>
                  <a:rPr lang="en-US" sz="12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curva</a:t>
                </a:r>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sz="12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en</a:t>
                </a:r>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 x1</a:t>
                </a:r>
              </a:p>
            </p:txBody>
          </p:sp>
        </mc:Choice>
        <mc:Fallback xmlns="">
          <p:sp>
            <p:nvSpPr>
              <p:cNvPr id="41" name="TextBox 40">
                <a:extLst>
                  <a:ext uri="{FF2B5EF4-FFF2-40B4-BE49-F238E27FC236}">
                    <a16:creationId xmlns:a16="http://schemas.microsoft.com/office/drawing/2014/main" id="{C731802B-C803-4E79-BDD7-8BAEE699C1BF}"/>
                  </a:ext>
                </a:extLst>
              </p:cNvPr>
              <p:cNvSpPr txBox="1">
                <a:spLocks noRot="1" noChangeAspect="1" noMove="1" noResize="1" noEditPoints="1" noAdjustHandles="1" noChangeArrowheads="1" noChangeShapeType="1" noTextEdit="1"/>
              </p:cNvSpPr>
              <p:nvPr/>
            </p:nvSpPr>
            <p:spPr>
              <a:xfrm>
                <a:off x="6343718" y="4910272"/>
                <a:ext cx="4345641" cy="830997"/>
              </a:xfrm>
              <a:prstGeom prst="rect">
                <a:avLst/>
              </a:prstGeom>
              <a:blipFill>
                <a:blip r:embed="rId6"/>
                <a:stretch>
                  <a:fillRect b="-4380"/>
                </a:stretch>
              </a:blipFill>
            </p:spPr>
            <p:txBody>
              <a:bodyPr/>
              <a:lstStyle/>
              <a:p>
                <a:r>
                  <a:rPr lang="es-PE">
                    <a:noFill/>
                  </a:rPr>
                  <a:t> </a:t>
                </a:r>
              </a:p>
            </p:txBody>
          </p:sp>
        </mc:Fallback>
      </mc:AlternateContent>
    </p:spTree>
    <p:extLst>
      <p:ext uri="{BB962C8B-B14F-4D97-AF65-F5344CB8AC3E}">
        <p14:creationId xmlns:p14="http://schemas.microsoft.com/office/powerpoint/2010/main" val="2817857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3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B7F1C397-8A58-4FDB-B5F1-ACDCFBE195C2}"/>
              </a:ext>
            </a:extLst>
          </p:cNvPr>
          <p:cNvSpPr/>
          <p:nvPr/>
        </p:nvSpPr>
        <p:spPr>
          <a:xfrm>
            <a:off x="767038" y="2356938"/>
            <a:ext cx="10770538" cy="3711678"/>
          </a:xfrm>
          <a:prstGeom prst="rect">
            <a:avLst/>
          </a:prstGeom>
          <a:solidFill>
            <a:srgbClr val="FFD3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sp>
        <p:nvSpPr>
          <p:cNvPr id="2" name="Title 1">
            <a:extLst>
              <a:ext uri="{FF2B5EF4-FFF2-40B4-BE49-F238E27FC236}">
                <a16:creationId xmlns:a16="http://schemas.microsoft.com/office/drawing/2014/main" id="{F0EE8938-FF75-4EFC-B8B9-FCD69E9C4B53}"/>
              </a:ext>
            </a:extLst>
          </p:cNvPr>
          <p:cNvSpPr>
            <a:spLocks noGrp="1"/>
          </p:cNvSpPr>
          <p:nvPr>
            <p:ph type="title"/>
          </p:nvPr>
        </p:nvSpPr>
        <p:spPr/>
        <p:txBody>
          <a:bodyPr>
            <a:normAutofit/>
          </a:bodyPr>
          <a:lstStyle/>
          <a:p>
            <a:r>
              <a:rPr lang="es-PE" sz="4000" b="1" dirty="0">
                <a:latin typeface="Oswald" panose="02000303000000000000" pitchFamily="2" charset="0"/>
                <a:ea typeface="Open Sans Light" panose="020B0306030504020204" pitchFamily="34" charset="0"/>
                <a:cs typeface="Open Sans Light" panose="020B0306030504020204" pitchFamily="34" charset="0"/>
              </a:rPr>
              <a:t>Regresión Lineal OLS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246CEB7-D1A1-4774-BD86-E8C1AF35F7DB}"/>
                  </a:ext>
                </a:extLst>
              </p:cNvPr>
              <p:cNvSpPr txBox="1"/>
              <p:nvPr/>
            </p:nvSpPr>
            <p:spPr>
              <a:xfrm>
                <a:off x="6069105" y="690979"/>
                <a:ext cx="3964085" cy="44223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es-PE" sz="2000" b="0" i="0" smtClean="0">
                          <a:solidFill>
                            <a:schemeClr val="tx1"/>
                          </a:solidFill>
                          <a:latin typeface="Cambria Math" panose="02040503050406030204" pitchFamily="18" charset="0"/>
                        </a:rPr>
                        <m:t>var</m:t>
                      </m:r>
                      <m:d>
                        <m:dPr>
                          <m:begChr m:val="["/>
                          <m:endChr m:val="]"/>
                          <m:ctrlPr>
                            <a:rPr lang="es-PE" sz="2000" b="0" i="1" smtClean="0">
                              <a:solidFill>
                                <a:schemeClr val="tx1"/>
                              </a:solidFill>
                              <a:latin typeface="Cambria Math" panose="02040503050406030204" pitchFamily="18" charset="0"/>
                            </a:rPr>
                          </m:ctrlPr>
                        </m:dPr>
                        <m:e>
                          <m:sSub>
                            <m:sSubPr>
                              <m:ctrlPr>
                                <a:rPr lang="en-US" sz="2000" i="1" smtClean="0">
                                  <a:latin typeface="Cambria Math" panose="02040503050406030204" pitchFamily="18" charset="0"/>
                                </a:rPr>
                              </m:ctrlPr>
                            </m:sSubPr>
                            <m:e>
                              <m:r>
                                <a:rPr lang="es-PE" sz="2000" b="0" i="1" smtClean="0">
                                  <a:latin typeface="Cambria Math" panose="02040503050406030204" pitchFamily="18" charset="0"/>
                                </a:rPr>
                                <m:t>𝑦</m:t>
                              </m:r>
                            </m:e>
                            <m:sub>
                              <m:r>
                                <a:rPr lang="es-PE" sz="2000" i="1">
                                  <a:latin typeface="Cambria Math" panose="02040503050406030204" pitchFamily="18" charset="0"/>
                                </a:rPr>
                                <m:t>𝑖</m:t>
                              </m:r>
                            </m:sub>
                          </m:sSub>
                        </m:e>
                      </m:d>
                      <m:r>
                        <a:rPr lang="es-PE" sz="2000" b="0" i="1" smtClean="0">
                          <a:solidFill>
                            <a:schemeClr val="tx1"/>
                          </a:solidFill>
                          <a:latin typeface="Cambria Math" panose="02040503050406030204" pitchFamily="18" charset="0"/>
                        </a:rPr>
                        <m:t>= </m:t>
                      </m:r>
                      <m:f>
                        <m:fPr>
                          <m:type m:val="skw"/>
                          <m:ctrlPr>
                            <a:rPr lang="es-PE" sz="2000" b="0" i="1" smtClean="0">
                              <a:solidFill>
                                <a:schemeClr val="tx1"/>
                              </a:solidFill>
                              <a:latin typeface="Cambria Math" panose="02040503050406030204" pitchFamily="18" charset="0"/>
                            </a:rPr>
                          </m:ctrlPr>
                        </m:fPr>
                        <m:num>
                          <m:sSup>
                            <m:sSupPr>
                              <m:ctrlPr>
                                <a:rPr lang="es-PE" sz="2000" b="0" i="1" smtClean="0">
                                  <a:solidFill>
                                    <a:schemeClr val="tx1"/>
                                  </a:solidFill>
                                  <a:latin typeface="Cambria Math" panose="02040503050406030204" pitchFamily="18" charset="0"/>
                                </a:rPr>
                              </m:ctrlPr>
                            </m:sSupPr>
                            <m:e>
                              <m:r>
                                <a:rPr lang="es-PE" sz="2000" i="1">
                                  <a:latin typeface="Cambria Math" panose="02040503050406030204" pitchFamily="18" charset="0"/>
                                  <a:ea typeface="Cambria Math" panose="02040503050406030204" pitchFamily="18" charset="0"/>
                                </a:rPr>
                                <m:t>𝜎</m:t>
                              </m:r>
                            </m:e>
                            <m:sup>
                              <m:r>
                                <a:rPr lang="es-PE" sz="2000" b="0" i="1" smtClean="0">
                                  <a:solidFill>
                                    <a:schemeClr val="tx1"/>
                                  </a:solidFill>
                                  <a:latin typeface="Cambria Math" panose="02040503050406030204" pitchFamily="18" charset="0"/>
                                </a:rPr>
                                <m:t>2</m:t>
                              </m:r>
                            </m:sup>
                          </m:sSup>
                        </m:num>
                        <m:den>
                          <m:sSub>
                            <m:sSubPr>
                              <m:ctrlPr>
                                <a:rPr lang="es-PE" sz="2000" b="0" i="1" smtClean="0">
                                  <a:solidFill>
                                    <a:schemeClr val="tx1"/>
                                  </a:solidFill>
                                  <a:latin typeface="Cambria Math" panose="02040503050406030204" pitchFamily="18" charset="0"/>
                                </a:rPr>
                              </m:ctrlPr>
                            </m:sSubPr>
                            <m:e>
                              <m:r>
                                <a:rPr lang="es-PE" sz="2000" b="0" i="1" smtClean="0">
                                  <a:solidFill>
                                    <a:schemeClr val="tx1"/>
                                  </a:solidFill>
                                  <a:latin typeface="Cambria Math" panose="02040503050406030204" pitchFamily="18" charset="0"/>
                                </a:rPr>
                                <m:t>𝑤</m:t>
                              </m:r>
                            </m:e>
                            <m:sub>
                              <m:r>
                                <a:rPr lang="es-PE" sz="2000" b="0" i="1" smtClean="0">
                                  <a:solidFill>
                                    <a:schemeClr val="tx1"/>
                                  </a:solidFill>
                                  <a:latin typeface="Cambria Math" panose="02040503050406030204" pitchFamily="18" charset="0"/>
                                </a:rPr>
                                <m:t>𝑖</m:t>
                              </m:r>
                            </m:sub>
                          </m:sSub>
                        </m:den>
                      </m:f>
                    </m:oMath>
                  </m:oMathPara>
                </a14:m>
                <a:endParaRPr lang="en-US" sz="2000" dirty="0">
                  <a:solidFill>
                    <a:schemeClr val="tx1"/>
                  </a:solidFill>
                </a:endParaRPr>
              </a:p>
            </p:txBody>
          </p:sp>
        </mc:Choice>
        <mc:Fallback xmlns="">
          <p:sp>
            <p:nvSpPr>
              <p:cNvPr id="7" name="TextBox 6">
                <a:extLst>
                  <a:ext uri="{FF2B5EF4-FFF2-40B4-BE49-F238E27FC236}">
                    <a16:creationId xmlns:a16="http://schemas.microsoft.com/office/drawing/2014/main" id="{5246CEB7-D1A1-4774-BD86-E8C1AF35F7DB}"/>
                  </a:ext>
                </a:extLst>
              </p:cNvPr>
              <p:cNvSpPr txBox="1">
                <a:spLocks noRot="1" noChangeAspect="1" noMove="1" noResize="1" noEditPoints="1" noAdjustHandles="1" noChangeArrowheads="1" noChangeShapeType="1" noTextEdit="1"/>
              </p:cNvSpPr>
              <p:nvPr/>
            </p:nvSpPr>
            <p:spPr>
              <a:xfrm>
                <a:off x="6069105" y="690979"/>
                <a:ext cx="3964085" cy="442237"/>
              </a:xfrm>
              <a:prstGeom prst="rect">
                <a:avLst/>
              </a:prstGeom>
              <a:blipFill>
                <a:blip r:embed="rId2"/>
                <a:stretch>
                  <a:fillRect l="-154"/>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13EDEAA-F8D6-4195-A829-11FD279AF8D8}"/>
                  </a:ext>
                </a:extLst>
              </p:cNvPr>
              <p:cNvSpPr txBox="1"/>
              <p:nvPr/>
            </p:nvSpPr>
            <p:spPr>
              <a:xfrm>
                <a:off x="6069105" y="1067861"/>
                <a:ext cx="3964085" cy="87511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es-PE" sz="2000" b="0" i="0" smtClean="0">
                          <a:solidFill>
                            <a:schemeClr val="tx1"/>
                          </a:solidFill>
                          <a:latin typeface="Cambria Math" panose="02040503050406030204" pitchFamily="18" charset="0"/>
                        </a:rPr>
                        <m:t>E</m:t>
                      </m:r>
                      <m:d>
                        <m:dPr>
                          <m:begChr m:val="["/>
                          <m:endChr m:val="]"/>
                          <m:ctrlPr>
                            <a:rPr lang="es-PE" sz="2000" b="0" i="1" smtClean="0">
                              <a:solidFill>
                                <a:schemeClr val="tx1"/>
                              </a:solidFill>
                              <a:latin typeface="Cambria Math" panose="02040503050406030204" pitchFamily="18" charset="0"/>
                            </a:rPr>
                          </m:ctrlPr>
                        </m:dPr>
                        <m:e>
                          <m:sSub>
                            <m:sSubPr>
                              <m:ctrlPr>
                                <a:rPr lang="en-US" sz="2000" i="1" smtClean="0">
                                  <a:latin typeface="Cambria Math" panose="02040503050406030204" pitchFamily="18" charset="0"/>
                                </a:rPr>
                              </m:ctrlPr>
                            </m:sSubPr>
                            <m:e>
                              <m:r>
                                <a:rPr lang="es-PE" sz="2000" b="0" i="1" smtClean="0">
                                  <a:latin typeface="Cambria Math" panose="02040503050406030204" pitchFamily="18" charset="0"/>
                                </a:rPr>
                                <m:t>𝑦</m:t>
                              </m:r>
                            </m:e>
                            <m:sub>
                              <m:r>
                                <a:rPr lang="es-PE" sz="2000" i="1">
                                  <a:latin typeface="Cambria Math" panose="02040503050406030204" pitchFamily="18" charset="0"/>
                                </a:rPr>
                                <m:t>𝑖</m:t>
                              </m:r>
                            </m:sub>
                          </m:sSub>
                        </m:e>
                      </m:d>
                      <m:r>
                        <a:rPr lang="es-PE" sz="2000" b="0" i="1" smtClean="0">
                          <a:solidFill>
                            <a:schemeClr val="tx1"/>
                          </a:solidFill>
                          <a:latin typeface="Cambria Math" panose="02040503050406030204" pitchFamily="18" charset="0"/>
                        </a:rPr>
                        <m:t>=</m:t>
                      </m:r>
                      <m:sSub>
                        <m:sSubPr>
                          <m:ctrlPr>
                            <a:rPr lang="en-US" sz="2000" b="0" i="1" smtClean="0">
                              <a:solidFill>
                                <a:schemeClr val="tx1"/>
                              </a:solidFill>
                              <a:latin typeface="Cambria Math" panose="02040503050406030204" pitchFamily="18" charset="0"/>
                            </a:rPr>
                          </m:ctrlPr>
                        </m:sSubPr>
                        <m:e>
                          <m:r>
                            <a:rPr lang="en-US" sz="2000" i="1">
                              <a:latin typeface="Cambria Math" panose="02040503050406030204" pitchFamily="18" charset="0"/>
                            </a:rPr>
                            <m:t>µ</m:t>
                          </m:r>
                        </m:e>
                        <m:sub>
                          <m:r>
                            <a:rPr lang="es-PE" sz="2000" b="0" i="1" smtClean="0">
                              <a:solidFill>
                                <a:schemeClr val="tx1"/>
                              </a:solidFill>
                              <a:latin typeface="Cambria Math" panose="02040503050406030204" pitchFamily="18" charset="0"/>
                            </a:rPr>
                            <m:t>𝑖</m:t>
                          </m:r>
                        </m:sub>
                      </m:sSub>
                      <m:r>
                        <a:rPr lang="en-US" sz="2000" b="0" i="1" smtClean="0">
                          <a:solidFill>
                            <a:schemeClr val="tx1"/>
                          </a:solidFill>
                          <a:latin typeface="Cambria Math" panose="02040503050406030204" pitchFamily="18" charset="0"/>
                        </a:rPr>
                        <m:t>=</m:t>
                      </m:r>
                      <m:sSub>
                        <m:sSubPr>
                          <m:ctrlPr>
                            <a:rPr lang="en-US" sz="2000" b="0" i="1" smtClean="0">
                              <a:solidFill>
                                <a:schemeClr val="tx1"/>
                              </a:solidFill>
                              <a:latin typeface="Cambria Math" panose="02040503050406030204" pitchFamily="18" charset="0"/>
                            </a:rPr>
                          </m:ctrlPr>
                        </m:sSubPr>
                        <m:e>
                          <m:r>
                            <m:rPr>
                              <m:sty m:val="p"/>
                            </m:rPr>
                            <a:rPr lang="el-GR" sz="2000" i="1">
                              <a:solidFill>
                                <a:schemeClr val="tx1"/>
                              </a:solidFill>
                              <a:latin typeface="Cambria Math" panose="02040503050406030204" pitchFamily="18" charset="0"/>
                            </a:rPr>
                            <m:t>β</m:t>
                          </m:r>
                        </m:e>
                        <m:sub>
                          <m:r>
                            <a:rPr lang="es-PE" sz="2000" b="0" i="1" smtClean="0">
                              <a:solidFill>
                                <a:schemeClr val="tx1"/>
                              </a:solidFill>
                              <a:latin typeface="Cambria Math" panose="02040503050406030204" pitchFamily="18" charset="0"/>
                            </a:rPr>
                            <m:t>0</m:t>
                          </m:r>
                        </m:sub>
                      </m:sSub>
                      <m:r>
                        <a:rPr lang="en-US" sz="2000" b="0" i="1" smtClean="0">
                          <a:solidFill>
                            <a:schemeClr val="tx1"/>
                          </a:solidFill>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s-PE" sz="2000" b="0" i="1" smtClean="0">
                              <a:latin typeface="Cambria Math" panose="02040503050406030204" pitchFamily="18" charset="0"/>
                            </a:rPr>
                            <m:t>𝑗</m:t>
                          </m:r>
                          <m:r>
                            <a:rPr lang="es-PE" sz="2000" b="0" i="1" smtClean="0">
                              <a:latin typeface="Cambria Math" panose="02040503050406030204" pitchFamily="18" charset="0"/>
                            </a:rPr>
                            <m:t>=1</m:t>
                          </m:r>
                        </m:sub>
                        <m:sup>
                          <m:r>
                            <a:rPr lang="es-PE" sz="2000" b="0" i="1" smtClean="0">
                              <a:latin typeface="Cambria Math" panose="02040503050406030204" pitchFamily="18" charset="0"/>
                            </a:rPr>
                            <m:t>𝑝</m:t>
                          </m:r>
                        </m:sup>
                        <m:e>
                          <m:sSub>
                            <m:sSubPr>
                              <m:ctrlPr>
                                <a:rPr lang="en-US" sz="2000" i="1">
                                  <a:latin typeface="Cambria Math" panose="02040503050406030204" pitchFamily="18" charset="0"/>
                                </a:rPr>
                              </m:ctrlPr>
                            </m:sSubPr>
                            <m:e>
                              <m:r>
                                <m:rPr>
                                  <m:sty m:val="p"/>
                                </m:rPr>
                                <a:rPr lang="el-GR" sz="2000" i="1">
                                  <a:latin typeface="Cambria Math" panose="02040503050406030204" pitchFamily="18" charset="0"/>
                                </a:rPr>
                                <m:t>β</m:t>
                              </m:r>
                            </m:e>
                            <m:sub>
                              <m:r>
                                <a:rPr lang="es-PE" sz="2000" b="0" i="1" smtClean="0">
                                  <a:latin typeface="Cambria Math" panose="02040503050406030204" pitchFamily="18" charset="0"/>
                                </a:rPr>
                                <m:t>𝑗</m:t>
                              </m:r>
                            </m:sub>
                          </m:sSub>
                          <m:sSub>
                            <m:sSubPr>
                              <m:ctrlPr>
                                <a:rPr lang="es-PE" sz="2000" i="1" smtClean="0">
                                  <a:latin typeface="Cambria Math" panose="02040503050406030204" pitchFamily="18" charset="0"/>
                                </a:rPr>
                              </m:ctrlPr>
                            </m:sSubPr>
                            <m:e>
                              <m:r>
                                <a:rPr lang="en-US" sz="2000" i="1">
                                  <a:latin typeface="Cambria Math" panose="02040503050406030204" pitchFamily="18" charset="0"/>
                                </a:rPr>
                                <m:t>𝑥</m:t>
                              </m:r>
                            </m:e>
                            <m:sub>
                              <m:r>
                                <a:rPr lang="es-PE" sz="2000" b="0" i="1" smtClean="0">
                                  <a:latin typeface="Cambria Math" panose="02040503050406030204" pitchFamily="18" charset="0"/>
                                </a:rPr>
                                <m:t>𝑗𝑖</m:t>
                              </m:r>
                            </m:sub>
                          </m:sSub>
                        </m:e>
                      </m:nary>
                    </m:oMath>
                  </m:oMathPara>
                </a14:m>
                <a:endParaRPr lang="en-US" sz="2000" dirty="0">
                  <a:solidFill>
                    <a:schemeClr val="tx1"/>
                  </a:solidFill>
                </a:endParaRPr>
              </a:p>
            </p:txBody>
          </p:sp>
        </mc:Choice>
        <mc:Fallback xmlns="">
          <p:sp>
            <p:nvSpPr>
              <p:cNvPr id="8" name="TextBox 7">
                <a:extLst>
                  <a:ext uri="{FF2B5EF4-FFF2-40B4-BE49-F238E27FC236}">
                    <a16:creationId xmlns:a16="http://schemas.microsoft.com/office/drawing/2014/main" id="{E13EDEAA-F8D6-4195-A829-11FD279AF8D8}"/>
                  </a:ext>
                </a:extLst>
              </p:cNvPr>
              <p:cNvSpPr txBox="1">
                <a:spLocks noRot="1" noChangeAspect="1" noMove="1" noResize="1" noEditPoints="1" noAdjustHandles="1" noChangeArrowheads="1" noChangeShapeType="1" noTextEdit="1"/>
              </p:cNvSpPr>
              <p:nvPr/>
            </p:nvSpPr>
            <p:spPr>
              <a:xfrm>
                <a:off x="6069105" y="1067861"/>
                <a:ext cx="3964085" cy="875111"/>
              </a:xfrm>
              <a:prstGeom prst="rect">
                <a:avLst/>
              </a:prstGeom>
              <a:blipFill>
                <a:blip r:embed="rId3"/>
                <a:stretch>
                  <a:fillRect/>
                </a:stretch>
              </a:blipFill>
            </p:spPr>
            <p:txBody>
              <a:bodyPr/>
              <a:lstStyle/>
              <a:p>
                <a:r>
                  <a:rPr lang="es-PE">
                    <a:noFill/>
                  </a:rPr>
                  <a:t> </a:t>
                </a:r>
              </a:p>
            </p:txBody>
          </p:sp>
        </mc:Fallback>
      </mc:AlternateContent>
      <p:sp>
        <p:nvSpPr>
          <p:cNvPr id="9" name="Left Brace 8">
            <a:extLst>
              <a:ext uri="{FF2B5EF4-FFF2-40B4-BE49-F238E27FC236}">
                <a16:creationId xmlns:a16="http://schemas.microsoft.com/office/drawing/2014/main" id="{FF616BAE-1A54-4700-B521-DD061583D837}"/>
              </a:ext>
            </a:extLst>
          </p:cNvPr>
          <p:cNvSpPr/>
          <p:nvPr/>
        </p:nvSpPr>
        <p:spPr>
          <a:xfrm>
            <a:off x="5629836" y="789385"/>
            <a:ext cx="338696" cy="875111"/>
          </a:xfrm>
          <a:prstGeom prst="leftBrace">
            <a:avLst>
              <a:gd name="adj1" fmla="val 193402"/>
              <a:gd name="adj2" fmla="val 4844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11" name="TextBox 10">
            <a:extLst>
              <a:ext uri="{FF2B5EF4-FFF2-40B4-BE49-F238E27FC236}">
                <a16:creationId xmlns:a16="http://schemas.microsoft.com/office/drawing/2014/main" id="{309034CF-F04D-45A8-AEF6-7C346FEAF9F1}"/>
              </a:ext>
            </a:extLst>
          </p:cNvPr>
          <p:cNvSpPr txBox="1"/>
          <p:nvPr/>
        </p:nvSpPr>
        <p:spPr>
          <a:xfrm>
            <a:off x="7862047" y="751537"/>
            <a:ext cx="3746691" cy="338554"/>
          </a:xfrm>
          <a:prstGeom prst="rect">
            <a:avLst/>
          </a:prstGeom>
          <a:noFill/>
        </p:spPr>
        <p:txBody>
          <a:bodyPr wrap="square">
            <a:spAutoFit/>
          </a:bodyPr>
          <a:lstStyle/>
          <a:p>
            <a:pPr algn="r"/>
            <a:r>
              <a:rPr lang="es-PE" sz="16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……………………………Comp. aleatorio</a:t>
            </a:r>
          </a:p>
        </p:txBody>
      </p:sp>
      <p:sp>
        <p:nvSpPr>
          <p:cNvPr id="12" name="TextBox 11">
            <a:extLst>
              <a:ext uri="{FF2B5EF4-FFF2-40B4-BE49-F238E27FC236}">
                <a16:creationId xmlns:a16="http://schemas.microsoft.com/office/drawing/2014/main" id="{D47B49E9-2D96-46EB-8948-58C4C9465D4B}"/>
              </a:ext>
            </a:extLst>
          </p:cNvPr>
          <p:cNvSpPr txBox="1"/>
          <p:nvPr/>
        </p:nvSpPr>
        <p:spPr>
          <a:xfrm>
            <a:off x="8256494" y="1344266"/>
            <a:ext cx="3352244" cy="338554"/>
          </a:xfrm>
          <a:prstGeom prst="rect">
            <a:avLst/>
          </a:prstGeom>
          <a:noFill/>
        </p:spPr>
        <p:txBody>
          <a:bodyPr wrap="square">
            <a:spAutoFit/>
          </a:bodyPr>
          <a:lstStyle/>
          <a:p>
            <a:pPr algn="r"/>
            <a:r>
              <a:rPr lang="es-PE" sz="16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……..…Comp. sistemático</a:t>
            </a:r>
          </a:p>
        </p:txBody>
      </p:sp>
      <p:sp>
        <p:nvSpPr>
          <p:cNvPr id="42" name="Content Placeholder 2">
            <a:extLst>
              <a:ext uri="{FF2B5EF4-FFF2-40B4-BE49-F238E27FC236}">
                <a16:creationId xmlns:a16="http://schemas.microsoft.com/office/drawing/2014/main" id="{DBE3E89D-3C6D-455D-967A-58C6AC329A45}"/>
              </a:ext>
            </a:extLst>
          </p:cNvPr>
          <p:cNvSpPr txBox="1">
            <a:spLocks/>
          </p:cNvSpPr>
          <p:nvPr/>
        </p:nvSpPr>
        <p:spPr>
          <a:xfrm>
            <a:off x="838201" y="2528047"/>
            <a:ext cx="10770538" cy="37772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1600" b="1" dirty="0">
                <a:latin typeface="Open Sans" panose="020B0606030504020204" pitchFamily="34" charset="0"/>
                <a:ea typeface="Open Sans" panose="020B0606030504020204" pitchFamily="34" charset="0"/>
                <a:cs typeface="Open Sans" panose="020B0606030504020204" pitchFamily="34" charset="0"/>
              </a:rPr>
              <a:t>A1</a:t>
            </a:r>
            <a:r>
              <a:rPr lang="en-US" sz="1600" b="1" dirty="0">
                <a:latin typeface="Open Sans" panose="020B0606030504020204" pitchFamily="34" charset="0"/>
                <a:ea typeface="Open Sans" panose="020B0606030504020204" pitchFamily="34" charset="0"/>
                <a:cs typeface="Open Sans" panose="020B0606030504020204" pitchFamily="34" charset="0"/>
              </a:rPr>
              <a:t>: </a:t>
            </a:r>
            <a:r>
              <a:rPr lang="en-US" sz="1600" dirty="0">
                <a:latin typeface="Open Sans" panose="020B0606030504020204" pitchFamily="34" charset="0"/>
                <a:ea typeface="Open Sans" panose="020B0606030504020204" pitchFamily="34" charset="0"/>
                <a:cs typeface="Open Sans" panose="020B0606030504020204" pitchFamily="34" charset="0"/>
              </a:rPr>
              <a:t>La variable </a:t>
            </a:r>
            <a:r>
              <a:rPr lang="en-US" sz="1600" dirty="0" err="1">
                <a:latin typeface="Open Sans" panose="020B0606030504020204" pitchFamily="34" charset="0"/>
                <a:ea typeface="Open Sans" panose="020B0606030504020204" pitchFamily="34" charset="0"/>
                <a:cs typeface="Open Sans" panose="020B0606030504020204" pitchFamily="34" charset="0"/>
              </a:rPr>
              <a:t>respuesta</a:t>
            </a:r>
            <a:r>
              <a:rPr lang="en-US" sz="1600" dirty="0">
                <a:latin typeface="Open Sans" panose="020B0606030504020204" pitchFamily="34" charset="0"/>
                <a:ea typeface="Open Sans" panose="020B0606030504020204" pitchFamily="34" charset="0"/>
                <a:cs typeface="Open Sans" panose="020B0606030504020204" pitchFamily="34" charset="0"/>
              </a:rPr>
              <a:t> debe ser continua.</a:t>
            </a:r>
          </a:p>
          <a:p>
            <a:pPr lvl="1"/>
            <a:r>
              <a:rPr lang="es-ES" sz="1600" b="1" dirty="0">
                <a:latin typeface="Open Sans" panose="020B0606030504020204" pitchFamily="34" charset="0"/>
                <a:ea typeface="Open Sans" panose="020B0606030504020204" pitchFamily="34" charset="0"/>
                <a:cs typeface="Open Sans" panose="020B0606030504020204" pitchFamily="34" charset="0"/>
              </a:rPr>
              <a:t>OPCIONES</a:t>
            </a:r>
            <a:r>
              <a:rPr lang="es-ES" sz="1600" dirty="0">
                <a:latin typeface="Open Sans" panose="020B0606030504020204" pitchFamily="34" charset="0"/>
                <a:ea typeface="Open Sans" panose="020B0606030504020204" pitchFamily="34" charset="0"/>
                <a:cs typeface="Open Sans" panose="020B0606030504020204" pitchFamily="34" charset="0"/>
              </a:rPr>
              <a:t>: GLM u otras regresiones avanzadas</a:t>
            </a:r>
            <a:r>
              <a:rPr lang="en-US" sz="1600" dirty="0">
                <a:latin typeface="Open Sans" panose="020B0606030504020204" pitchFamily="34" charset="0"/>
                <a:ea typeface="Open Sans" panose="020B0606030504020204" pitchFamily="34" charset="0"/>
                <a:cs typeface="Open Sans" panose="020B0606030504020204" pitchFamily="34" charset="0"/>
              </a:rPr>
              <a:t>.</a:t>
            </a:r>
          </a:p>
          <a:p>
            <a:r>
              <a:rPr lang="en-US" sz="1600" b="1" dirty="0">
                <a:latin typeface="Open Sans" panose="020B0606030504020204" pitchFamily="34" charset="0"/>
                <a:ea typeface="Open Sans" panose="020B0606030504020204" pitchFamily="34" charset="0"/>
                <a:cs typeface="Open Sans" panose="020B0606030504020204" pitchFamily="34" charset="0"/>
              </a:rPr>
              <a:t>A2:</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s-ES" sz="1600" dirty="0">
                <a:latin typeface="Open Sans" panose="020B0606030504020204" pitchFamily="34" charset="0"/>
                <a:ea typeface="Open Sans" panose="020B0606030504020204" pitchFamily="34" charset="0"/>
                <a:cs typeface="Open Sans" panose="020B0606030504020204" pitchFamily="34" charset="0"/>
              </a:rPr>
              <a:t>La relación entre X e Y debe ser lineal (ver gráfica de dispersión de puntos).</a:t>
            </a:r>
          </a:p>
          <a:p>
            <a:pPr lvl="1"/>
            <a:r>
              <a:rPr lang="es-ES" sz="1600" b="1" dirty="0">
                <a:latin typeface="Open Sans" panose="020B0606030504020204" pitchFamily="34" charset="0"/>
                <a:ea typeface="Open Sans" panose="020B0606030504020204" pitchFamily="34" charset="0"/>
                <a:cs typeface="Open Sans" panose="020B0606030504020204" pitchFamily="34" charset="0"/>
              </a:rPr>
              <a:t>OPCIONES</a:t>
            </a:r>
            <a:r>
              <a:rPr lang="es-ES" sz="1600" dirty="0">
                <a:latin typeface="Open Sans" panose="020B0606030504020204" pitchFamily="34" charset="0"/>
                <a:ea typeface="Open Sans" panose="020B0606030504020204" pitchFamily="34" charset="0"/>
                <a:cs typeface="Open Sans" panose="020B0606030504020204" pitchFamily="34" charset="0"/>
              </a:rPr>
              <a:t>: linealizar la relación transformando la variables</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regresiones</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cuadráticas</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cubicas</a:t>
            </a:r>
            <a:r>
              <a:rPr lang="en-US" sz="1600" dirty="0">
                <a:latin typeface="Open Sans" panose="020B0606030504020204" pitchFamily="34" charset="0"/>
                <a:ea typeface="Open Sans" panose="020B0606030504020204" pitchFamily="34" charset="0"/>
                <a:cs typeface="Open Sans" panose="020B0606030504020204" pitchFamily="34" charset="0"/>
              </a:rPr>
              <a:t>, GAM.</a:t>
            </a:r>
          </a:p>
          <a:p>
            <a:r>
              <a:rPr lang="es-ES" sz="1600" b="1" dirty="0">
                <a:latin typeface="Open Sans" panose="020B0606030504020204" pitchFamily="34" charset="0"/>
                <a:ea typeface="Open Sans" panose="020B0606030504020204" pitchFamily="34" charset="0"/>
                <a:cs typeface="Open Sans" panose="020B0606030504020204" pitchFamily="34" charset="0"/>
              </a:rPr>
              <a:t>A3</a:t>
            </a:r>
            <a:r>
              <a:rPr lang="en-US" sz="1600" b="1" dirty="0">
                <a:latin typeface="Open Sans" panose="020B0606030504020204" pitchFamily="34" charset="0"/>
                <a:ea typeface="Open Sans" panose="020B0606030504020204" pitchFamily="34" charset="0"/>
                <a:cs typeface="Open Sans" panose="020B0606030504020204" pitchFamily="34" charset="0"/>
              </a:rPr>
              <a:t>: </a:t>
            </a:r>
            <a:r>
              <a:rPr lang="es-ES" sz="1600" dirty="0">
                <a:latin typeface="Open Sans" panose="020B0606030504020204" pitchFamily="34" charset="0"/>
                <a:ea typeface="Open Sans" panose="020B0606030504020204" pitchFamily="34" charset="0"/>
                <a:cs typeface="Open Sans" panose="020B0606030504020204" pitchFamily="34" charset="0"/>
              </a:rPr>
              <a:t>Los </a:t>
            </a:r>
            <a:r>
              <a:rPr lang="es-ES" sz="1600" b="1" dirty="0">
                <a:latin typeface="Open Sans" panose="020B0606030504020204" pitchFamily="34" charset="0"/>
                <a:ea typeface="Open Sans" panose="020B0606030504020204" pitchFamily="34" charset="0"/>
                <a:cs typeface="Open Sans" panose="020B0606030504020204" pitchFamily="34" charset="0"/>
              </a:rPr>
              <a:t>residuales</a:t>
            </a:r>
            <a:r>
              <a:rPr lang="es-ES" sz="1600" dirty="0">
                <a:latin typeface="Open Sans" panose="020B0606030504020204" pitchFamily="34" charset="0"/>
                <a:ea typeface="Open Sans" panose="020B0606030504020204" pitchFamily="34" charset="0"/>
                <a:cs typeface="Open Sans" panose="020B0606030504020204" pitchFamily="34" charset="0"/>
              </a:rPr>
              <a:t> son independientes, es decir, provienen de observaciones independientes.</a:t>
            </a:r>
            <a:endParaRPr lang="en-US" sz="1600" dirty="0">
              <a:latin typeface="Open Sans" panose="020B0606030504020204" pitchFamily="34" charset="0"/>
              <a:ea typeface="Open Sans" panose="020B0606030504020204" pitchFamily="34" charset="0"/>
              <a:cs typeface="Open Sans" panose="020B0606030504020204" pitchFamily="34" charset="0"/>
            </a:endParaRPr>
          </a:p>
          <a:p>
            <a:r>
              <a:rPr lang="en-US" sz="1600" b="1" dirty="0">
                <a:latin typeface="Open Sans" panose="020B0606030504020204" pitchFamily="34" charset="0"/>
                <a:ea typeface="Open Sans" panose="020B0606030504020204" pitchFamily="34" charset="0"/>
                <a:cs typeface="Open Sans" panose="020B0606030504020204" pitchFamily="34" charset="0"/>
              </a:rPr>
              <a:t>A4: </a:t>
            </a:r>
            <a:r>
              <a:rPr lang="en-US" sz="1600" dirty="0">
                <a:latin typeface="Open Sans" panose="020B0606030504020204" pitchFamily="34" charset="0"/>
                <a:ea typeface="Open Sans" panose="020B0606030504020204" pitchFamily="34" charset="0"/>
                <a:cs typeface="Open Sans" panose="020B0606030504020204" pitchFamily="34" charset="0"/>
              </a:rPr>
              <a:t>La variable </a:t>
            </a:r>
            <a:r>
              <a:rPr lang="en-US" sz="1600" dirty="0" err="1">
                <a:latin typeface="Open Sans" panose="020B0606030504020204" pitchFamily="34" charset="0"/>
                <a:ea typeface="Open Sans" panose="020B0606030504020204" pitchFamily="34" charset="0"/>
                <a:cs typeface="Open Sans" panose="020B0606030504020204" pitchFamily="34" charset="0"/>
              </a:rPr>
              <a:t>respuesta</a:t>
            </a:r>
            <a:r>
              <a:rPr lang="en-US" sz="1600" dirty="0">
                <a:latin typeface="Open Sans" panose="020B0606030504020204" pitchFamily="34" charset="0"/>
                <a:ea typeface="Open Sans" panose="020B0606030504020204" pitchFamily="34" charset="0"/>
                <a:cs typeface="Open Sans" panose="020B0606030504020204" pitchFamily="34" charset="0"/>
              </a:rPr>
              <a:t> no debe </a:t>
            </a:r>
            <a:r>
              <a:rPr lang="en-US" sz="1600" dirty="0" err="1">
                <a:latin typeface="Open Sans" panose="020B0606030504020204" pitchFamily="34" charset="0"/>
                <a:ea typeface="Open Sans" panose="020B0606030504020204" pitchFamily="34" charset="0"/>
                <a:cs typeface="Open Sans" panose="020B0606030504020204" pitchFamily="34" charset="0"/>
              </a:rPr>
              <a:t>tener</a:t>
            </a:r>
            <a:r>
              <a:rPr lang="en-US" sz="1600" dirty="0">
                <a:latin typeface="Open Sans" panose="020B0606030504020204" pitchFamily="34" charset="0"/>
                <a:ea typeface="Open Sans" panose="020B0606030504020204" pitchFamily="34" charset="0"/>
                <a:cs typeface="Open Sans" panose="020B0606030504020204" pitchFamily="34" charset="0"/>
              </a:rPr>
              <a:t> outliers </a:t>
            </a:r>
            <a:r>
              <a:rPr lang="en-US" sz="1600" dirty="0" err="1">
                <a:latin typeface="Open Sans" panose="020B0606030504020204" pitchFamily="34" charset="0"/>
                <a:ea typeface="Open Sans" panose="020B0606030504020204" pitchFamily="34" charset="0"/>
                <a:cs typeface="Open Sans" panose="020B0606030504020204" pitchFamily="34" charset="0"/>
              </a:rPr>
              <a:t>en</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ningún</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nivel</a:t>
            </a:r>
            <a:r>
              <a:rPr lang="en-US" sz="1600" dirty="0">
                <a:latin typeface="Open Sans" panose="020B0606030504020204" pitchFamily="34" charset="0"/>
                <a:ea typeface="Open Sans" panose="020B0606030504020204" pitchFamily="34" charset="0"/>
                <a:cs typeface="Open Sans" panose="020B0606030504020204" pitchFamily="34" charset="0"/>
              </a:rPr>
              <a:t> de </a:t>
            </a:r>
            <a:r>
              <a:rPr lang="en-US" sz="1600" dirty="0" err="1">
                <a:latin typeface="Open Sans" panose="020B0606030504020204" pitchFamily="34" charset="0"/>
                <a:ea typeface="Open Sans" panose="020B0606030504020204" pitchFamily="34" charset="0"/>
                <a:cs typeface="Open Sans" panose="020B0606030504020204" pitchFamily="34" charset="0"/>
              </a:rPr>
              <a:t>análisis</a:t>
            </a:r>
            <a:r>
              <a:rPr lang="en-US" sz="1600" dirty="0">
                <a:latin typeface="Open Sans" panose="020B0606030504020204" pitchFamily="34" charset="0"/>
                <a:ea typeface="Open Sans" panose="020B0606030504020204" pitchFamily="34" charset="0"/>
                <a:cs typeface="Open Sans" panose="020B0606030504020204" pitchFamily="34" charset="0"/>
              </a:rPr>
              <a:t>.</a:t>
            </a:r>
          </a:p>
          <a:p>
            <a:r>
              <a:rPr lang="es-ES" sz="1600" b="1" dirty="0">
                <a:latin typeface="Open Sans" panose="020B0606030504020204" pitchFamily="34" charset="0"/>
                <a:ea typeface="Open Sans" panose="020B0606030504020204" pitchFamily="34" charset="0"/>
                <a:cs typeface="Open Sans" panose="020B0606030504020204" pitchFamily="34" charset="0"/>
              </a:rPr>
              <a:t>A5</a:t>
            </a:r>
            <a:r>
              <a:rPr lang="en-US" sz="1600" b="1" dirty="0">
                <a:latin typeface="Open Sans" panose="020B0606030504020204" pitchFamily="34" charset="0"/>
                <a:ea typeface="Open Sans" panose="020B0606030504020204" pitchFamily="34" charset="0"/>
                <a:cs typeface="Open Sans" panose="020B0606030504020204" pitchFamily="34" charset="0"/>
              </a:rPr>
              <a:t>: </a:t>
            </a:r>
            <a:r>
              <a:rPr lang="es-ES" sz="1600" dirty="0">
                <a:latin typeface="Open Sans" panose="020B0606030504020204" pitchFamily="34" charset="0"/>
                <a:ea typeface="Open Sans" panose="020B0606030504020204" pitchFamily="34" charset="0"/>
                <a:cs typeface="Open Sans" panose="020B0606030504020204" pitchFamily="34" charset="0"/>
              </a:rPr>
              <a:t>Los </a:t>
            </a:r>
            <a:r>
              <a:rPr lang="es-ES" sz="1600" b="1" dirty="0">
                <a:latin typeface="Open Sans" panose="020B0606030504020204" pitchFamily="34" charset="0"/>
                <a:ea typeface="Open Sans" panose="020B0606030504020204" pitchFamily="34" charset="0"/>
                <a:cs typeface="Open Sans" panose="020B0606030504020204" pitchFamily="34" charset="0"/>
              </a:rPr>
              <a:t>residuales</a:t>
            </a:r>
            <a:r>
              <a:rPr lang="es-ES" sz="1600" dirty="0">
                <a:latin typeface="Open Sans" panose="020B0606030504020204" pitchFamily="34" charset="0"/>
                <a:ea typeface="Open Sans" panose="020B0606030504020204" pitchFamily="34" charset="0"/>
                <a:cs typeface="Open Sans" panose="020B0606030504020204" pitchFamily="34" charset="0"/>
              </a:rPr>
              <a:t> tienen distribución normal.</a:t>
            </a:r>
          </a:p>
          <a:p>
            <a:pPr lvl="1"/>
            <a:r>
              <a:rPr lang="es-ES" sz="1600" b="1" dirty="0">
                <a:latin typeface="Open Sans" panose="020B0606030504020204" pitchFamily="34" charset="0"/>
                <a:ea typeface="Open Sans" panose="020B0606030504020204" pitchFamily="34" charset="0"/>
                <a:cs typeface="Open Sans" panose="020B0606030504020204" pitchFamily="34" charset="0"/>
              </a:rPr>
              <a:t>OPCIONES</a:t>
            </a:r>
            <a:r>
              <a:rPr lang="es-ES" sz="1600" dirty="0">
                <a:latin typeface="Open Sans" panose="020B0606030504020204" pitchFamily="34" charset="0"/>
                <a:ea typeface="Open Sans" panose="020B0606030504020204" pitchFamily="34" charset="0"/>
                <a:cs typeface="Open Sans" panose="020B0606030504020204" pitchFamily="34" charset="0"/>
              </a:rPr>
              <a:t>: </a:t>
            </a:r>
            <a:r>
              <a:rPr lang="es-ES" sz="1600" dirty="0" err="1">
                <a:latin typeface="Open Sans" panose="020B0606030504020204" pitchFamily="34" charset="0"/>
                <a:ea typeface="Open Sans" panose="020B0606030504020204" pitchFamily="34" charset="0"/>
                <a:cs typeface="Open Sans" panose="020B0606030504020204" pitchFamily="34" charset="0"/>
              </a:rPr>
              <a:t>segurar</a:t>
            </a:r>
            <a:r>
              <a:rPr lang="es-ES" sz="1600" dirty="0">
                <a:latin typeface="Open Sans" panose="020B0606030504020204" pitchFamily="34" charset="0"/>
                <a:ea typeface="Open Sans" panose="020B0606030504020204" pitchFamily="34" charset="0"/>
                <a:cs typeface="Open Sans" panose="020B0606030504020204" pitchFamily="34" charset="0"/>
              </a:rPr>
              <a:t> un n muestral grande</a:t>
            </a:r>
            <a:r>
              <a:rPr lang="en-US" sz="1600" dirty="0">
                <a:latin typeface="Open Sans" panose="020B0606030504020204" pitchFamily="34" charset="0"/>
                <a:ea typeface="Open Sans" panose="020B0606030504020204" pitchFamily="34" charset="0"/>
                <a:cs typeface="Open Sans" panose="020B0606030504020204" pitchFamily="34" charset="0"/>
              </a:rPr>
              <a:t>.</a:t>
            </a:r>
            <a:endParaRPr lang="es-ES" sz="1600" dirty="0">
              <a:latin typeface="Open Sans" panose="020B0606030504020204" pitchFamily="34" charset="0"/>
              <a:ea typeface="Open Sans" panose="020B0606030504020204" pitchFamily="34" charset="0"/>
              <a:cs typeface="Open Sans" panose="020B0606030504020204" pitchFamily="34" charset="0"/>
            </a:endParaRPr>
          </a:p>
          <a:p>
            <a:r>
              <a:rPr lang="es-ES" sz="1600" b="1" dirty="0">
                <a:latin typeface="Open Sans" panose="020B0606030504020204" pitchFamily="34" charset="0"/>
                <a:ea typeface="Open Sans" panose="020B0606030504020204" pitchFamily="34" charset="0"/>
                <a:cs typeface="Open Sans" panose="020B0606030504020204" pitchFamily="34" charset="0"/>
              </a:rPr>
              <a:t>A6: </a:t>
            </a:r>
            <a:r>
              <a:rPr lang="es-ES" sz="1600" dirty="0">
                <a:latin typeface="Open Sans" panose="020B0606030504020204" pitchFamily="34" charset="0"/>
                <a:ea typeface="Open Sans" panose="020B0606030504020204" pitchFamily="34" charset="0"/>
                <a:cs typeface="Open Sans" panose="020B0606030504020204" pitchFamily="34" charset="0"/>
              </a:rPr>
              <a:t>Los </a:t>
            </a:r>
            <a:r>
              <a:rPr lang="es-ES" sz="1600" b="1" dirty="0">
                <a:latin typeface="Open Sans" panose="020B0606030504020204" pitchFamily="34" charset="0"/>
                <a:ea typeface="Open Sans" panose="020B0606030504020204" pitchFamily="34" charset="0"/>
                <a:cs typeface="Open Sans" panose="020B0606030504020204" pitchFamily="34" charset="0"/>
              </a:rPr>
              <a:t>residuales</a:t>
            </a:r>
            <a:r>
              <a:rPr lang="es-ES" sz="1600" dirty="0">
                <a:latin typeface="Open Sans" panose="020B0606030504020204" pitchFamily="34" charset="0"/>
                <a:ea typeface="Open Sans" panose="020B0606030504020204" pitchFamily="34" charset="0"/>
                <a:cs typeface="Open Sans" panose="020B0606030504020204" pitchFamily="34" charset="0"/>
              </a:rPr>
              <a:t> son </a:t>
            </a:r>
            <a:r>
              <a:rPr lang="es-ES" sz="1600" dirty="0" err="1">
                <a:latin typeface="Open Sans" panose="020B0606030504020204" pitchFamily="34" charset="0"/>
                <a:ea typeface="Open Sans" panose="020B0606030504020204" pitchFamily="34" charset="0"/>
                <a:cs typeface="Open Sans" panose="020B0606030504020204" pitchFamily="34" charset="0"/>
              </a:rPr>
              <a:t>homocedásticos</a:t>
            </a:r>
            <a:r>
              <a:rPr lang="es-ES" sz="1600" dirty="0">
                <a:latin typeface="Open Sans" panose="020B0606030504020204" pitchFamily="34" charset="0"/>
                <a:ea typeface="Open Sans" panose="020B0606030504020204" pitchFamily="34" charset="0"/>
                <a:cs typeface="Open Sans" panose="020B0606030504020204" pitchFamily="34" charset="0"/>
              </a:rPr>
              <a:t>.</a:t>
            </a:r>
          </a:p>
          <a:p>
            <a:pPr lvl="1"/>
            <a:r>
              <a:rPr lang="es-ES" sz="1600" b="1" dirty="0">
                <a:latin typeface="Open Sans" panose="020B0606030504020204" pitchFamily="34" charset="0"/>
                <a:ea typeface="Open Sans" panose="020B0606030504020204" pitchFamily="34" charset="0"/>
                <a:cs typeface="Open Sans" panose="020B0606030504020204" pitchFamily="34" charset="0"/>
              </a:rPr>
              <a:t>OPCIONES</a:t>
            </a:r>
            <a:r>
              <a:rPr lang="es-ES" sz="1600" dirty="0">
                <a:latin typeface="Open Sans" panose="020B0606030504020204" pitchFamily="34" charset="0"/>
                <a:ea typeface="Open Sans" panose="020B0606030504020204" pitchFamily="34" charset="0"/>
                <a:cs typeface="Open Sans" panose="020B0606030504020204" pitchFamily="34" charset="0"/>
              </a:rPr>
              <a:t>: Redefinir la variable para comprimir los valores (dividir: ratios, per </a:t>
            </a:r>
            <a:r>
              <a:rPr lang="es-ES" sz="1600" dirty="0" err="1">
                <a:latin typeface="Open Sans" panose="020B0606030504020204" pitchFamily="34" charset="0"/>
                <a:ea typeface="Open Sans" panose="020B0606030504020204" pitchFamily="34" charset="0"/>
                <a:cs typeface="Open Sans" panose="020B0606030504020204" pitchFamily="34" charset="0"/>
              </a:rPr>
              <a:t>capita</a:t>
            </a:r>
            <a:r>
              <a:rPr lang="es-ES" sz="1600" dirty="0">
                <a:latin typeface="Open Sans" panose="020B0606030504020204" pitchFamily="34" charset="0"/>
                <a:ea typeface="Open Sans" panose="020B0606030504020204" pitchFamily="34" charset="0"/>
                <a:cs typeface="Open Sans" panose="020B0606030504020204" pitchFamily="34" charset="0"/>
              </a:rPr>
              <a:t>). Regresión lineal pesada (</a:t>
            </a:r>
            <a:r>
              <a:rPr lang="es-ES" sz="1600" dirty="0" err="1">
                <a:latin typeface="Open Sans" panose="020B0606030504020204" pitchFamily="34" charset="0"/>
                <a:ea typeface="Open Sans" panose="020B0606030504020204" pitchFamily="34" charset="0"/>
                <a:cs typeface="Open Sans" panose="020B0606030504020204" pitchFamily="34" charset="0"/>
              </a:rPr>
              <a:t>Weighted</a:t>
            </a:r>
            <a:r>
              <a:rPr lang="es-ES" sz="1600" dirty="0">
                <a:latin typeface="Open Sans" panose="020B0606030504020204" pitchFamily="34" charset="0"/>
                <a:ea typeface="Open Sans" panose="020B0606030504020204" pitchFamily="34" charset="0"/>
                <a:cs typeface="Open Sans" panose="020B0606030504020204" pitchFamily="34" charset="0"/>
              </a:rPr>
              <a:t> Linear </a:t>
            </a:r>
            <a:r>
              <a:rPr lang="es-ES" sz="1600" dirty="0" err="1">
                <a:latin typeface="Open Sans" panose="020B0606030504020204" pitchFamily="34" charset="0"/>
                <a:ea typeface="Open Sans" panose="020B0606030504020204" pitchFamily="34" charset="0"/>
                <a:cs typeface="Open Sans" panose="020B0606030504020204" pitchFamily="34" charset="0"/>
              </a:rPr>
              <a:t>Regression</a:t>
            </a:r>
            <a:r>
              <a:rPr lang="es-ES" sz="1600" dirty="0">
                <a:latin typeface="Open Sans" panose="020B0606030504020204" pitchFamily="34" charset="0"/>
                <a:ea typeface="Open Sans" panose="020B0606030504020204" pitchFamily="34" charset="0"/>
                <a:cs typeface="Open Sans" panose="020B0606030504020204" pitchFamily="34" charset="0"/>
              </a:rPr>
              <a:t>). </a:t>
            </a:r>
            <a:r>
              <a:rPr lang="es-ES" sz="1600" dirty="0" err="1">
                <a:latin typeface="Open Sans" panose="020B0606030504020204" pitchFamily="34" charset="0"/>
                <a:ea typeface="Open Sans" panose="020B0606030504020204" pitchFamily="34" charset="0"/>
                <a:cs typeface="Open Sans" panose="020B0606030504020204" pitchFamily="34" charset="0"/>
              </a:rPr>
              <a:t>Tranformar</a:t>
            </a:r>
            <a:r>
              <a:rPr lang="es-ES" sz="1600" dirty="0">
                <a:latin typeface="Open Sans" panose="020B0606030504020204" pitchFamily="34" charset="0"/>
                <a:ea typeface="Open Sans" panose="020B0606030504020204" pitchFamily="34" charset="0"/>
                <a:cs typeface="Open Sans" panose="020B0606030504020204" pitchFamily="34" charset="0"/>
              </a:rPr>
              <a:t> la variable respuesta (Y)</a:t>
            </a:r>
            <a:r>
              <a:rPr lang="en-US" sz="1600" dirty="0">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486750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2">
                                            <p:txEl>
                                              <p:pRg st="0" end="0"/>
                                            </p:txEl>
                                          </p:spTgt>
                                        </p:tgtEl>
                                        <p:attrNameLst>
                                          <p:attrName>style.visibility</p:attrName>
                                        </p:attrNameLst>
                                      </p:cBhvr>
                                      <p:to>
                                        <p:strVal val="visible"/>
                                      </p:to>
                                    </p:set>
                                    <p:animEffect transition="in" filter="fade">
                                      <p:cBhvr>
                                        <p:cTn id="15" dur="500"/>
                                        <p:tgtEl>
                                          <p:spTgt spid="42">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2">
                                            <p:txEl>
                                              <p:pRg st="1" end="1"/>
                                            </p:txEl>
                                          </p:spTgt>
                                        </p:tgtEl>
                                        <p:attrNameLst>
                                          <p:attrName>style.visibility</p:attrName>
                                        </p:attrNameLst>
                                      </p:cBhvr>
                                      <p:to>
                                        <p:strVal val="visible"/>
                                      </p:to>
                                    </p:set>
                                    <p:animEffect transition="in" filter="fade">
                                      <p:cBhvr>
                                        <p:cTn id="20" dur="500"/>
                                        <p:tgtEl>
                                          <p:spTgt spid="42">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2">
                                            <p:txEl>
                                              <p:pRg st="2" end="2"/>
                                            </p:txEl>
                                          </p:spTgt>
                                        </p:tgtEl>
                                        <p:attrNameLst>
                                          <p:attrName>style.visibility</p:attrName>
                                        </p:attrNameLst>
                                      </p:cBhvr>
                                      <p:to>
                                        <p:strVal val="visible"/>
                                      </p:to>
                                    </p:set>
                                    <p:animEffect transition="in" filter="fade">
                                      <p:cBhvr>
                                        <p:cTn id="25" dur="500"/>
                                        <p:tgtEl>
                                          <p:spTgt spid="42">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2">
                                            <p:txEl>
                                              <p:pRg st="3" end="3"/>
                                            </p:txEl>
                                          </p:spTgt>
                                        </p:tgtEl>
                                        <p:attrNameLst>
                                          <p:attrName>style.visibility</p:attrName>
                                        </p:attrNameLst>
                                      </p:cBhvr>
                                      <p:to>
                                        <p:strVal val="visible"/>
                                      </p:to>
                                    </p:set>
                                    <p:animEffect transition="in" filter="fade">
                                      <p:cBhvr>
                                        <p:cTn id="30" dur="500"/>
                                        <p:tgtEl>
                                          <p:spTgt spid="42">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2">
                                            <p:txEl>
                                              <p:pRg st="4" end="4"/>
                                            </p:txEl>
                                          </p:spTgt>
                                        </p:tgtEl>
                                        <p:attrNameLst>
                                          <p:attrName>style.visibility</p:attrName>
                                        </p:attrNameLst>
                                      </p:cBhvr>
                                      <p:to>
                                        <p:strVal val="visible"/>
                                      </p:to>
                                    </p:set>
                                    <p:animEffect transition="in" filter="fade">
                                      <p:cBhvr>
                                        <p:cTn id="35" dur="500"/>
                                        <p:tgtEl>
                                          <p:spTgt spid="42">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2">
                                            <p:txEl>
                                              <p:pRg st="6" end="6"/>
                                            </p:txEl>
                                          </p:spTgt>
                                        </p:tgtEl>
                                        <p:attrNameLst>
                                          <p:attrName>style.visibility</p:attrName>
                                        </p:attrNameLst>
                                      </p:cBhvr>
                                      <p:to>
                                        <p:strVal val="visible"/>
                                      </p:to>
                                    </p:set>
                                    <p:animEffect transition="in" filter="fade">
                                      <p:cBhvr>
                                        <p:cTn id="40" dur="500"/>
                                        <p:tgtEl>
                                          <p:spTgt spid="42">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2">
                                            <p:txEl>
                                              <p:pRg st="7" end="7"/>
                                            </p:txEl>
                                          </p:spTgt>
                                        </p:tgtEl>
                                        <p:attrNameLst>
                                          <p:attrName>style.visibility</p:attrName>
                                        </p:attrNameLst>
                                      </p:cBhvr>
                                      <p:to>
                                        <p:strVal val="visible"/>
                                      </p:to>
                                    </p:set>
                                    <p:animEffect transition="in" filter="fade">
                                      <p:cBhvr>
                                        <p:cTn id="45" dur="500"/>
                                        <p:tgtEl>
                                          <p:spTgt spid="42">
                                            <p:txEl>
                                              <p:pRg st="7" end="7"/>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2">
                                            <p:txEl>
                                              <p:pRg st="5" end="5"/>
                                            </p:txEl>
                                          </p:spTgt>
                                        </p:tgtEl>
                                        <p:attrNameLst>
                                          <p:attrName>style.visibility</p:attrName>
                                        </p:attrNameLst>
                                      </p:cBhvr>
                                      <p:to>
                                        <p:strVal val="visible"/>
                                      </p:to>
                                    </p:set>
                                    <p:animEffect transition="in" filter="fade">
                                      <p:cBhvr>
                                        <p:cTn id="50" dur="500"/>
                                        <p:tgtEl>
                                          <p:spTgt spid="42">
                                            <p:txEl>
                                              <p:pRg st="5" end="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2">
                                            <p:txEl>
                                              <p:pRg st="8" end="8"/>
                                            </p:txEl>
                                          </p:spTgt>
                                        </p:tgtEl>
                                        <p:attrNameLst>
                                          <p:attrName>style.visibility</p:attrName>
                                        </p:attrNameLst>
                                      </p:cBhvr>
                                      <p:to>
                                        <p:strVal val="visible"/>
                                      </p:to>
                                    </p:set>
                                    <p:animEffect transition="in" filter="fade">
                                      <p:cBhvr>
                                        <p:cTn id="55" dur="500"/>
                                        <p:tgtEl>
                                          <p:spTgt spid="42">
                                            <p:txEl>
                                              <p:pRg st="8" end="8"/>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42">
                                            <p:txEl>
                                              <p:pRg st="9" end="9"/>
                                            </p:txEl>
                                          </p:spTgt>
                                        </p:tgtEl>
                                        <p:attrNameLst>
                                          <p:attrName>style.visibility</p:attrName>
                                        </p:attrNameLst>
                                      </p:cBhvr>
                                      <p:to>
                                        <p:strVal val="visible"/>
                                      </p:to>
                                    </p:set>
                                    <p:animEffect transition="in" filter="fade">
                                      <p:cBhvr>
                                        <p:cTn id="60" dur="500"/>
                                        <p:tgtEl>
                                          <p:spTgt spid="4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E8938-FF75-4EFC-B8B9-FCD69E9C4B53}"/>
              </a:ext>
            </a:extLst>
          </p:cNvPr>
          <p:cNvSpPr>
            <a:spLocks noGrp="1"/>
          </p:cNvSpPr>
          <p:nvPr>
            <p:ph type="title"/>
          </p:nvPr>
        </p:nvSpPr>
        <p:spPr/>
        <p:txBody>
          <a:bodyPr>
            <a:normAutofit/>
          </a:bodyPr>
          <a:lstStyle/>
          <a:p>
            <a:r>
              <a:rPr lang="es-PE" sz="4000" b="1" dirty="0">
                <a:latin typeface="Oswald" panose="02000303000000000000" pitchFamily="2" charset="0"/>
                <a:ea typeface="Open Sans Light" panose="020B0306030504020204" pitchFamily="34" charset="0"/>
                <a:cs typeface="Open Sans Light" panose="020B0306030504020204" pitchFamily="34" charset="0"/>
              </a:rPr>
              <a:t>Regresión Lineal OLS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246CEB7-D1A1-4774-BD86-E8C1AF35F7DB}"/>
                  </a:ext>
                </a:extLst>
              </p:cNvPr>
              <p:cNvSpPr txBox="1"/>
              <p:nvPr/>
            </p:nvSpPr>
            <p:spPr>
              <a:xfrm>
                <a:off x="6069105" y="690979"/>
                <a:ext cx="3964085" cy="44223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es-PE" sz="2000" b="0" i="0" smtClean="0">
                          <a:solidFill>
                            <a:schemeClr val="tx1"/>
                          </a:solidFill>
                          <a:latin typeface="Cambria Math" panose="02040503050406030204" pitchFamily="18" charset="0"/>
                        </a:rPr>
                        <m:t>var</m:t>
                      </m:r>
                      <m:d>
                        <m:dPr>
                          <m:begChr m:val="["/>
                          <m:endChr m:val="]"/>
                          <m:ctrlPr>
                            <a:rPr lang="es-PE" sz="2000" b="0" i="1" smtClean="0">
                              <a:solidFill>
                                <a:schemeClr val="tx1"/>
                              </a:solidFill>
                              <a:latin typeface="Cambria Math" panose="02040503050406030204" pitchFamily="18" charset="0"/>
                            </a:rPr>
                          </m:ctrlPr>
                        </m:dPr>
                        <m:e>
                          <m:sSub>
                            <m:sSubPr>
                              <m:ctrlPr>
                                <a:rPr lang="en-US" sz="2000" i="1" smtClean="0">
                                  <a:latin typeface="Cambria Math" panose="02040503050406030204" pitchFamily="18" charset="0"/>
                                </a:rPr>
                              </m:ctrlPr>
                            </m:sSubPr>
                            <m:e>
                              <m:r>
                                <a:rPr lang="es-PE" sz="2000" b="0" i="1" smtClean="0">
                                  <a:latin typeface="Cambria Math" panose="02040503050406030204" pitchFamily="18" charset="0"/>
                                </a:rPr>
                                <m:t>𝑦</m:t>
                              </m:r>
                            </m:e>
                            <m:sub>
                              <m:r>
                                <a:rPr lang="es-PE" sz="2000" i="1">
                                  <a:latin typeface="Cambria Math" panose="02040503050406030204" pitchFamily="18" charset="0"/>
                                </a:rPr>
                                <m:t>𝑖</m:t>
                              </m:r>
                            </m:sub>
                          </m:sSub>
                        </m:e>
                      </m:d>
                      <m:r>
                        <a:rPr lang="es-PE" sz="2000" b="0" i="1" smtClean="0">
                          <a:solidFill>
                            <a:schemeClr val="tx1"/>
                          </a:solidFill>
                          <a:latin typeface="Cambria Math" panose="02040503050406030204" pitchFamily="18" charset="0"/>
                        </a:rPr>
                        <m:t>= </m:t>
                      </m:r>
                      <m:f>
                        <m:fPr>
                          <m:type m:val="skw"/>
                          <m:ctrlPr>
                            <a:rPr lang="es-PE" sz="2000" b="0" i="1" smtClean="0">
                              <a:solidFill>
                                <a:schemeClr val="tx1"/>
                              </a:solidFill>
                              <a:latin typeface="Cambria Math" panose="02040503050406030204" pitchFamily="18" charset="0"/>
                            </a:rPr>
                          </m:ctrlPr>
                        </m:fPr>
                        <m:num>
                          <m:sSup>
                            <m:sSupPr>
                              <m:ctrlPr>
                                <a:rPr lang="es-PE" sz="2000" b="0" i="1" smtClean="0">
                                  <a:solidFill>
                                    <a:schemeClr val="tx1"/>
                                  </a:solidFill>
                                  <a:latin typeface="Cambria Math" panose="02040503050406030204" pitchFamily="18" charset="0"/>
                                </a:rPr>
                              </m:ctrlPr>
                            </m:sSupPr>
                            <m:e>
                              <m:r>
                                <a:rPr lang="es-PE" sz="2000" i="1">
                                  <a:latin typeface="Cambria Math" panose="02040503050406030204" pitchFamily="18" charset="0"/>
                                  <a:ea typeface="Cambria Math" panose="02040503050406030204" pitchFamily="18" charset="0"/>
                                </a:rPr>
                                <m:t>𝜎</m:t>
                              </m:r>
                            </m:e>
                            <m:sup>
                              <m:r>
                                <a:rPr lang="es-PE" sz="2000" b="0" i="1" smtClean="0">
                                  <a:solidFill>
                                    <a:schemeClr val="tx1"/>
                                  </a:solidFill>
                                  <a:latin typeface="Cambria Math" panose="02040503050406030204" pitchFamily="18" charset="0"/>
                                </a:rPr>
                                <m:t>2</m:t>
                              </m:r>
                            </m:sup>
                          </m:sSup>
                        </m:num>
                        <m:den>
                          <m:sSub>
                            <m:sSubPr>
                              <m:ctrlPr>
                                <a:rPr lang="es-PE" sz="2000" b="0" i="1" smtClean="0">
                                  <a:solidFill>
                                    <a:schemeClr val="tx1"/>
                                  </a:solidFill>
                                  <a:latin typeface="Cambria Math" panose="02040503050406030204" pitchFamily="18" charset="0"/>
                                </a:rPr>
                              </m:ctrlPr>
                            </m:sSubPr>
                            <m:e>
                              <m:r>
                                <a:rPr lang="es-PE" sz="2000" b="0" i="1" smtClean="0">
                                  <a:solidFill>
                                    <a:schemeClr val="tx1"/>
                                  </a:solidFill>
                                  <a:latin typeface="Cambria Math" panose="02040503050406030204" pitchFamily="18" charset="0"/>
                                </a:rPr>
                                <m:t>𝑤</m:t>
                              </m:r>
                            </m:e>
                            <m:sub>
                              <m:r>
                                <a:rPr lang="es-PE" sz="2000" b="0" i="1" smtClean="0">
                                  <a:solidFill>
                                    <a:schemeClr val="tx1"/>
                                  </a:solidFill>
                                  <a:latin typeface="Cambria Math" panose="02040503050406030204" pitchFamily="18" charset="0"/>
                                </a:rPr>
                                <m:t>𝑖</m:t>
                              </m:r>
                            </m:sub>
                          </m:sSub>
                        </m:den>
                      </m:f>
                    </m:oMath>
                  </m:oMathPara>
                </a14:m>
                <a:endParaRPr lang="en-US" sz="2000" dirty="0">
                  <a:solidFill>
                    <a:schemeClr val="tx1"/>
                  </a:solidFill>
                </a:endParaRPr>
              </a:p>
            </p:txBody>
          </p:sp>
        </mc:Choice>
        <mc:Fallback xmlns="">
          <p:sp>
            <p:nvSpPr>
              <p:cNvPr id="7" name="TextBox 6">
                <a:extLst>
                  <a:ext uri="{FF2B5EF4-FFF2-40B4-BE49-F238E27FC236}">
                    <a16:creationId xmlns:a16="http://schemas.microsoft.com/office/drawing/2014/main" id="{5246CEB7-D1A1-4774-BD86-E8C1AF35F7DB}"/>
                  </a:ext>
                </a:extLst>
              </p:cNvPr>
              <p:cNvSpPr txBox="1">
                <a:spLocks noRot="1" noChangeAspect="1" noMove="1" noResize="1" noEditPoints="1" noAdjustHandles="1" noChangeArrowheads="1" noChangeShapeType="1" noTextEdit="1"/>
              </p:cNvSpPr>
              <p:nvPr/>
            </p:nvSpPr>
            <p:spPr>
              <a:xfrm>
                <a:off x="6069105" y="690979"/>
                <a:ext cx="3964085" cy="442237"/>
              </a:xfrm>
              <a:prstGeom prst="rect">
                <a:avLst/>
              </a:prstGeom>
              <a:blipFill>
                <a:blip r:embed="rId2"/>
                <a:stretch>
                  <a:fillRect l="-154"/>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13EDEAA-F8D6-4195-A829-11FD279AF8D8}"/>
                  </a:ext>
                </a:extLst>
              </p:cNvPr>
              <p:cNvSpPr txBox="1"/>
              <p:nvPr/>
            </p:nvSpPr>
            <p:spPr>
              <a:xfrm>
                <a:off x="6069105" y="1067861"/>
                <a:ext cx="3964085" cy="87511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es-PE" sz="2000" b="0" i="0" smtClean="0">
                          <a:solidFill>
                            <a:schemeClr val="tx1"/>
                          </a:solidFill>
                          <a:latin typeface="Cambria Math" panose="02040503050406030204" pitchFamily="18" charset="0"/>
                        </a:rPr>
                        <m:t>E</m:t>
                      </m:r>
                      <m:d>
                        <m:dPr>
                          <m:begChr m:val="["/>
                          <m:endChr m:val="]"/>
                          <m:ctrlPr>
                            <a:rPr lang="es-PE" sz="2000" b="0" i="1" smtClean="0">
                              <a:solidFill>
                                <a:schemeClr val="tx1"/>
                              </a:solidFill>
                              <a:latin typeface="Cambria Math" panose="02040503050406030204" pitchFamily="18" charset="0"/>
                            </a:rPr>
                          </m:ctrlPr>
                        </m:dPr>
                        <m:e>
                          <m:sSub>
                            <m:sSubPr>
                              <m:ctrlPr>
                                <a:rPr lang="en-US" sz="2000" i="1" smtClean="0">
                                  <a:latin typeface="Cambria Math" panose="02040503050406030204" pitchFamily="18" charset="0"/>
                                </a:rPr>
                              </m:ctrlPr>
                            </m:sSubPr>
                            <m:e>
                              <m:r>
                                <a:rPr lang="es-PE" sz="2000" b="0" i="1" smtClean="0">
                                  <a:latin typeface="Cambria Math" panose="02040503050406030204" pitchFamily="18" charset="0"/>
                                </a:rPr>
                                <m:t>𝑦</m:t>
                              </m:r>
                            </m:e>
                            <m:sub>
                              <m:r>
                                <a:rPr lang="es-PE" sz="2000" i="1">
                                  <a:latin typeface="Cambria Math" panose="02040503050406030204" pitchFamily="18" charset="0"/>
                                </a:rPr>
                                <m:t>𝑖</m:t>
                              </m:r>
                            </m:sub>
                          </m:sSub>
                        </m:e>
                      </m:d>
                      <m:r>
                        <a:rPr lang="es-PE" sz="2000" b="0" i="1" smtClean="0">
                          <a:solidFill>
                            <a:schemeClr val="tx1"/>
                          </a:solidFill>
                          <a:latin typeface="Cambria Math" panose="02040503050406030204" pitchFamily="18" charset="0"/>
                        </a:rPr>
                        <m:t>=</m:t>
                      </m:r>
                      <m:sSub>
                        <m:sSubPr>
                          <m:ctrlPr>
                            <a:rPr lang="en-US" sz="2000" b="0" i="1" smtClean="0">
                              <a:solidFill>
                                <a:schemeClr val="tx1"/>
                              </a:solidFill>
                              <a:latin typeface="Cambria Math" panose="02040503050406030204" pitchFamily="18" charset="0"/>
                            </a:rPr>
                          </m:ctrlPr>
                        </m:sSubPr>
                        <m:e>
                          <m:r>
                            <a:rPr lang="en-US" sz="2000" i="1">
                              <a:latin typeface="Cambria Math" panose="02040503050406030204" pitchFamily="18" charset="0"/>
                            </a:rPr>
                            <m:t>µ</m:t>
                          </m:r>
                        </m:e>
                        <m:sub>
                          <m:r>
                            <a:rPr lang="es-PE" sz="2000" b="0" i="1" smtClean="0">
                              <a:solidFill>
                                <a:schemeClr val="tx1"/>
                              </a:solidFill>
                              <a:latin typeface="Cambria Math" panose="02040503050406030204" pitchFamily="18" charset="0"/>
                            </a:rPr>
                            <m:t>𝑖</m:t>
                          </m:r>
                        </m:sub>
                      </m:sSub>
                      <m:r>
                        <a:rPr lang="en-US" sz="2000" b="0" i="1" smtClean="0">
                          <a:solidFill>
                            <a:schemeClr val="tx1"/>
                          </a:solidFill>
                          <a:latin typeface="Cambria Math" panose="02040503050406030204" pitchFamily="18" charset="0"/>
                        </a:rPr>
                        <m:t>=</m:t>
                      </m:r>
                      <m:sSub>
                        <m:sSubPr>
                          <m:ctrlPr>
                            <a:rPr lang="en-US" sz="2000" b="0" i="1" smtClean="0">
                              <a:solidFill>
                                <a:schemeClr val="tx1"/>
                              </a:solidFill>
                              <a:latin typeface="Cambria Math" panose="02040503050406030204" pitchFamily="18" charset="0"/>
                            </a:rPr>
                          </m:ctrlPr>
                        </m:sSubPr>
                        <m:e>
                          <m:r>
                            <m:rPr>
                              <m:sty m:val="p"/>
                            </m:rPr>
                            <a:rPr lang="el-GR" sz="2000" i="1">
                              <a:solidFill>
                                <a:schemeClr val="tx1"/>
                              </a:solidFill>
                              <a:latin typeface="Cambria Math" panose="02040503050406030204" pitchFamily="18" charset="0"/>
                            </a:rPr>
                            <m:t>β</m:t>
                          </m:r>
                        </m:e>
                        <m:sub>
                          <m:r>
                            <a:rPr lang="es-PE" sz="2000" b="0" i="1" smtClean="0">
                              <a:solidFill>
                                <a:schemeClr val="tx1"/>
                              </a:solidFill>
                              <a:latin typeface="Cambria Math" panose="02040503050406030204" pitchFamily="18" charset="0"/>
                            </a:rPr>
                            <m:t>0</m:t>
                          </m:r>
                        </m:sub>
                      </m:sSub>
                      <m:r>
                        <a:rPr lang="en-US" sz="2000" b="0" i="1" smtClean="0">
                          <a:solidFill>
                            <a:schemeClr val="tx1"/>
                          </a:solidFill>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s-PE" sz="2000" b="0" i="1" smtClean="0">
                              <a:latin typeface="Cambria Math" panose="02040503050406030204" pitchFamily="18" charset="0"/>
                            </a:rPr>
                            <m:t>𝑗</m:t>
                          </m:r>
                          <m:r>
                            <a:rPr lang="es-PE" sz="2000" b="0" i="1" smtClean="0">
                              <a:latin typeface="Cambria Math" panose="02040503050406030204" pitchFamily="18" charset="0"/>
                            </a:rPr>
                            <m:t>=1</m:t>
                          </m:r>
                        </m:sub>
                        <m:sup>
                          <m:r>
                            <a:rPr lang="es-PE" sz="2000" b="0" i="1" smtClean="0">
                              <a:latin typeface="Cambria Math" panose="02040503050406030204" pitchFamily="18" charset="0"/>
                            </a:rPr>
                            <m:t>𝑝</m:t>
                          </m:r>
                        </m:sup>
                        <m:e>
                          <m:sSub>
                            <m:sSubPr>
                              <m:ctrlPr>
                                <a:rPr lang="en-US" sz="2000" i="1">
                                  <a:latin typeface="Cambria Math" panose="02040503050406030204" pitchFamily="18" charset="0"/>
                                </a:rPr>
                              </m:ctrlPr>
                            </m:sSubPr>
                            <m:e>
                              <m:r>
                                <m:rPr>
                                  <m:sty m:val="p"/>
                                </m:rPr>
                                <a:rPr lang="el-GR" sz="2000" i="1">
                                  <a:latin typeface="Cambria Math" panose="02040503050406030204" pitchFamily="18" charset="0"/>
                                </a:rPr>
                                <m:t>β</m:t>
                              </m:r>
                            </m:e>
                            <m:sub>
                              <m:r>
                                <a:rPr lang="es-PE" sz="2000" b="0" i="1" smtClean="0">
                                  <a:latin typeface="Cambria Math" panose="02040503050406030204" pitchFamily="18" charset="0"/>
                                </a:rPr>
                                <m:t>𝑗</m:t>
                              </m:r>
                            </m:sub>
                          </m:sSub>
                          <m:sSub>
                            <m:sSubPr>
                              <m:ctrlPr>
                                <a:rPr lang="es-PE" sz="2000" i="1" smtClean="0">
                                  <a:latin typeface="Cambria Math" panose="02040503050406030204" pitchFamily="18" charset="0"/>
                                </a:rPr>
                              </m:ctrlPr>
                            </m:sSubPr>
                            <m:e>
                              <m:r>
                                <a:rPr lang="en-US" sz="2000" i="1">
                                  <a:latin typeface="Cambria Math" panose="02040503050406030204" pitchFamily="18" charset="0"/>
                                </a:rPr>
                                <m:t>𝑥</m:t>
                              </m:r>
                            </m:e>
                            <m:sub>
                              <m:r>
                                <a:rPr lang="es-PE" sz="2000" b="0" i="1" smtClean="0">
                                  <a:latin typeface="Cambria Math" panose="02040503050406030204" pitchFamily="18" charset="0"/>
                                </a:rPr>
                                <m:t>𝑗𝑖</m:t>
                              </m:r>
                            </m:sub>
                          </m:sSub>
                        </m:e>
                      </m:nary>
                    </m:oMath>
                  </m:oMathPara>
                </a14:m>
                <a:endParaRPr lang="en-US" sz="2000" dirty="0">
                  <a:solidFill>
                    <a:schemeClr val="tx1"/>
                  </a:solidFill>
                </a:endParaRPr>
              </a:p>
            </p:txBody>
          </p:sp>
        </mc:Choice>
        <mc:Fallback xmlns="">
          <p:sp>
            <p:nvSpPr>
              <p:cNvPr id="8" name="TextBox 7">
                <a:extLst>
                  <a:ext uri="{FF2B5EF4-FFF2-40B4-BE49-F238E27FC236}">
                    <a16:creationId xmlns:a16="http://schemas.microsoft.com/office/drawing/2014/main" id="{E13EDEAA-F8D6-4195-A829-11FD279AF8D8}"/>
                  </a:ext>
                </a:extLst>
              </p:cNvPr>
              <p:cNvSpPr txBox="1">
                <a:spLocks noRot="1" noChangeAspect="1" noMove="1" noResize="1" noEditPoints="1" noAdjustHandles="1" noChangeArrowheads="1" noChangeShapeType="1" noTextEdit="1"/>
              </p:cNvSpPr>
              <p:nvPr/>
            </p:nvSpPr>
            <p:spPr>
              <a:xfrm>
                <a:off x="6069105" y="1067861"/>
                <a:ext cx="3964085" cy="875111"/>
              </a:xfrm>
              <a:prstGeom prst="rect">
                <a:avLst/>
              </a:prstGeom>
              <a:blipFill>
                <a:blip r:embed="rId3"/>
                <a:stretch>
                  <a:fillRect/>
                </a:stretch>
              </a:blipFill>
            </p:spPr>
            <p:txBody>
              <a:bodyPr/>
              <a:lstStyle/>
              <a:p>
                <a:r>
                  <a:rPr lang="es-PE">
                    <a:noFill/>
                  </a:rPr>
                  <a:t> </a:t>
                </a:r>
              </a:p>
            </p:txBody>
          </p:sp>
        </mc:Fallback>
      </mc:AlternateContent>
      <p:sp>
        <p:nvSpPr>
          <p:cNvPr id="9" name="Left Brace 8">
            <a:extLst>
              <a:ext uri="{FF2B5EF4-FFF2-40B4-BE49-F238E27FC236}">
                <a16:creationId xmlns:a16="http://schemas.microsoft.com/office/drawing/2014/main" id="{FF616BAE-1A54-4700-B521-DD061583D837}"/>
              </a:ext>
            </a:extLst>
          </p:cNvPr>
          <p:cNvSpPr/>
          <p:nvPr/>
        </p:nvSpPr>
        <p:spPr>
          <a:xfrm>
            <a:off x="5629836" y="789385"/>
            <a:ext cx="338696" cy="875111"/>
          </a:xfrm>
          <a:prstGeom prst="leftBrace">
            <a:avLst>
              <a:gd name="adj1" fmla="val 193402"/>
              <a:gd name="adj2" fmla="val 4844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11" name="TextBox 10">
            <a:extLst>
              <a:ext uri="{FF2B5EF4-FFF2-40B4-BE49-F238E27FC236}">
                <a16:creationId xmlns:a16="http://schemas.microsoft.com/office/drawing/2014/main" id="{309034CF-F04D-45A8-AEF6-7C346FEAF9F1}"/>
              </a:ext>
            </a:extLst>
          </p:cNvPr>
          <p:cNvSpPr txBox="1"/>
          <p:nvPr/>
        </p:nvSpPr>
        <p:spPr>
          <a:xfrm>
            <a:off x="7862047" y="751537"/>
            <a:ext cx="3746691" cy="338554"/>
          </a:xfrm>
          <a:prstGeom prst="rect">
            <a:avLst/>
          </a:prstGeom>
          <a:noFill/>
        </p:spPr>
        <p:txBody>
          <a:bodyPr wrap="square">
            <a:spAutoFit/>
          </a:bodyPr>
          <a:lstStyle/>
          <a:p>
            <a:pPr algn="r"/>
            <a:r>
              <a:rPr lang="es-PE" sz="16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……………………………Comp. aleatorio</a:t>
            </a:r>
          </a:p>
        </p:txBody>
      </p:sp>
      <p:sp>
        <p:nvSpPr>
          <p:cNvPr id="12" name="TextBox 11">
            <a:extLst>
              <a:ext uri="{FF2B5EF4-FFF2-40B4-BE49-F238E27FC236}">
                <a16:creationId xmlns:a16="http://schemas.microsoft.com/office/drawing/2014/main" id="{D47B49E9-2D96-46EB-8948-58C4C9465D4B}"/>
              </a:ext>
            </a:extLst>
          </p:cNvPr>
          <p:cNvSpPr txBox="1"/>
          <p:nvPr/>
        </p:nvSpPr>
        <p:spPr>
          <a:xfrm>
            <a:off x="8256494" y="1344266"/>
            <a:ext cx="3352244" cy="338554"/>
          </a:xfrm>
          <a:prstGeom prst="rect">
            <a:avLst/>
          </a:prstGeom>
          <a:noFill/>
        </p:spPr>
        <p:txBody>
          <a:bodyPr wrap="square">
            <a:spAutoFit/>
          </a:bodyPr>
          <a:lstStyle/>
          <a:p>
            <a:pPr algn="r"/>
            <a:r>
              <a:rPr lang="es-PE" sz="16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……..…Comp. sistemático</a:t>
            </a:r>
          </a:p>
        </p:txBody>
      </p:sp>
      <p:graphicFrame>
        <p:nvGraphicFramePr>
          <p:cNvPr id="42" name="Table 6">
            <a:extLst>
              <a:ext uri="{FF2B5EF4-FFF2-40B4-BE49-F238E27FC236}">
                <a16:creationId xmlns:a16="http://schemas.microsoft.com/office/drawing/2014/main" id="{E66F37FF-9697-4A80-9363-0C2798CEC59B}"/>
              </a:ext>
            </a:extLst>
          </p:cNvPr>
          <p:cNvGraphicFramePr>
            <a:graphicFrameLocks/>
          </p:cNvGraphicFramePr>
          <p:nvPr>
            <p:extLst>
              <p:ext uri="{D42A27DB-BD31-4B8C-83A1-F6EECF244321}">
                <p14:modId xmlns:p14="http://schemas.microsoft.com/office/powerpoint/2010/main" val="3863285001"/>
              </p:ext>
            </p:extLst>
          </p:nvPr>
        </p:nvGraphicFramePr>
        <p:xfrm>
          <a:off x="655838" y="2523699"/>
          <a:ext cx="10880323" cy="3266440"/>
        </p:xfrm>
        <a:graphic>
          <a:graphicData uri="http://schemas.openxmlformats.org/drawingml/2006/table">
            <a:tbl>
              <a:tblPr firstRow="1" bandRow="1">
                <a:tableStyleId>{2D5ABB26-0587-4C30-8999-92F81FD0307C}</a:tableStyleId>
              </a:tblPr>
              <a:tblGrid>
                <a:gridCol w="2185599">
                  <a:extLst>
                    <a:ext uri="{9D8B030D-6E8A-4147-A177-3AD203B41FA5}">
                      <a16:colId xmlns:a16="http://schemas.microsoft.com/office/drawing/2014/main" val="3534948147"/>
                    </a:ext>
                  </a:extLst>
                </a:gridCol>
                <a:gridCol w="2018907">
                  <a:extLst>
                    <a:ext uri="{9D8B030D-6E8A-4147-A177-3AD203B41FA5}">
                      <a16:colId xmlns:a16="http://schemas.microsoft.com/office/drawing/2014/main" val="2061205962"/>
                    </a:ext>
                  </a:extLst>
                </a:gridCol>
                <a:gridCol w="1925976">
                  <a:extLst>
                    <a:ext uri="{9D8B030D-6E8A-4147-A177-3AD203B41FA5}">
                      <a16:colId xmlns:a16="http://schemas.microsoft.com/office/drawing/2014/main" val="2150142578"/>
                    </a:ext>
                  </a:extLst>
                </a:gridCol>
                <a:gridCol w="2912163">
                  <a:extLst>
                    <a:ext uri="{9D8B030D-6E8A-4147-A177-3AD203B41FA5}">
                      <a16:colId xmlns:a16="http://schemas.microsoft.com/office/drawing/2014/main" val="2662351191"/>
                    </a:ext>
                  </a:extLst>
                </a:gridCol>
                <a:gridCol w="1837678">
                  <a:extLst>
                    <a:ext uri="{9D8B030D-6E8A-4147-A177-3AD203B41FA5}">
                      <a16:colId xmlns:a16="http://schemas.microsoft.com/office/drawing/2014/main" val="3911766231"/>
                    </a:ext>
                  </a:extLst>
                </a:gridCol>
              </a:tblGrid>
              <a:tr h="370840">
                <a:tc>
                  <a:txBody>
                    <a:bodyPr/>
                    <a:lstStyle/>
                    <a:p>
                      <a:r>
                        <a:rPr lang="es-PE" sz="1600" b="1" dirty="0">
                          <a:solidFill>
                            <a:schemeClr val="bg1"/>
                          </a:solidFill>
                        </a:rPr>
                        <a:t>Método</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E2122D"/>
                      </a:solidFill>
                      <a:prstDash val="solid"/>
                      <a:round/>
                      <a:headEnd type="none" w="med" len="med"/>
                      <a:tailEnd type="none" w="med" len="med"/>
                    </a:lnB>
                    <a:lnTlToBr w="12700" cmpd="sng">
                      <a:noFill/>
                      <a:prstDash val="solid"/>
                    </a:lnTlToBr>
                    <a:lnBlToTr w="12700" cmpd="sng">
                      <a:noFill/>
                      <a:prstDash val="solid"/>
                    </a:lnBlToTr>
                    <a:solidFill>
                      <a:srgbClr val="E2122D"/>
                    </a:solidFill>
                  </a:tcPr>
                </a:tc>
                <a:tc>
                  <a:txBody>
                    <a:bodyPr/>
                    <a:lstStyle/>
                    <a:p>
                      <a:r>
                        <a:rPr lang="es-PE" sz="1600" b="1" dirty="0">
                          <a:solidFill>
                            <a:schemeClr val="bg1"/>
                          </a:solidFill>
                        </a:rPr>
                        <a:t>Tipo de Var. Respuesta (Y)</a:t>
                      </a:r>
                      <a:endParaRPr lang="en-US" sz="1600"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E2122D"/>
                      </a:solidFill>
                      <a:prstDash val="solid"/>
                      <a:round/>
                      <a:headEnd type="none" w="med" len="med"/>
                      <a:tailEnd type="none" w="med" len="med"/>
                    </a:lnB>
                    <a:lnTlToBr w="12700" cmpd="sng">
                      <a:noFill/>
                      <a:prstDash val="solid"/>
                    </a:lnTlToBr>
                    <a:lnBlToTr w="12700" cmpd="sng">
                      <a:noFill/>
                      <a:prstDash val="solid"/>
                    </a:lnBlToTr>
                    <a:solidFill>
                      <a:srgbClr val="E2122D"/>
                    </a:solidFill>
                  </a:tcPr>
                </a:tc>
                <a:tc>
                  <a:txBody>
                    <a:bodyPr/>
                    <a:lstStyle/>
                    <a:p>
                      <a:r>
                        <a:rPr lang="es-PE" sz="1600" b="1" dirty="0">
                          <a:solidFill>
                            <a:schemeClr val="bg1"/>
                          </a:solidFill>
                        </a:rPr>
                        <a:t>Tipo de Var. Explicativa (X)</a:t>
                      </a:r>
                      <a:endParaRPr lang="en-US" sz="1600"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E2122D"/>
                      </a:solidFill>
                      <a:prstDash val="solid"/>
                      <a:round/>
                      <a:headEnd type="none" w="med" len="med"/>
                      <a:tailEnd type="none" w="med" len="med"/>
                    </a:lnB>
                    <a:lnTlToBr w="12700" cmpd="sng">
                      <a:noFill/>
                      <a:prstDash val="solid"/>
                    </a:lnTlToBr>
                    <a:lnBlToTr w="12700" cmpd="sng">
                      <a:noFill/>
                      <a:prstDash val="solid"/>
                    </a:lnBlToTr>
                    <a:solidFill>
                      <a:srgbClr val="E2122D"/>
                    </a:solidFill>
                  </a:tcPr>
                </a:tc>
                <a:tc>
                  <a:txBody>
                    <a:bodyPr/>
                    <a:lstStyle/>
                    <a:p>
                      <a:r>
                        <a:rPr lang="es-PE" sz="1600" b="1" dirty="0">
                          <a:solidFill>
                            <a:schemeClr val="bg1"/>
                          </a:solidFill>
                        </a:rPr>
                        <a:t>Número de Var. Explicativas</a:t>
                      </a:r>
                      <a:endParaRPr lang="en-US" sz="1600"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E2122D"/>
                      </a:solidFill>
                      <a:prstDash val="solid"/>
                      <a:round/>
                      <a:headEnd type="none" w="med" len="med"/>
                      <a:tailEnd type="none" w="med" len="med"/>
                    </a:lnB>
                    <a:lnTlToBr w="12700" cmpd="sng">
                      <a:noFill/>
                      <a:prstDash val="solid"/>
                    </a:lnTlToBr>
                    <a:lnBlToTr w="12700" cmpd="sng">
                      <a:noFill/>
                      <a:prstDash val="solid"/>
                    </a:lnBlToTr>
                    <a:solidFill>
                      <a:srgbClr val="E2122D"/>
                    </a:solidFill>
                  </a:tcPr>
                </a:tc>
                <a:tc>
                  <a:txBody>
                    <a:bodyPr/>
                    <a:lstStyle/>
                    <a:p>
                      <a:r>
                        <a:rPr lang="es-PE" sz="1600" b="1" dirty="0">
                          <a:solidFill>
                            <a:schemeClr val="bg1"/>
                          </a:solidFill>
                        </a:rPr>
                        <a:t>Número de Niveles</a:t>
                      </a:r>
                      <a:endParaRPr lang="en-US" sz="1600"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E2122D"/>
                      </a:solidFill>
                      <a:prstDash val="solid"/>
                      <a:round/>
                      <a:headEnd type="none" w="med" len="med"/>
                      <a:tailEnd type="none" w="med" len="med"/>
                    </a:lnB>
                    <a:lnTlToBr w="12700" cmpd="sng">
                      <a:noFill/>
                      <a:prstDash val="solid"/>
                    </a:lnTlToBr>
                    <a:lnBlToTr w="12700" cmpd="sng">
                      <a:noFill/>
                      <a:prstDash val="solid"/>
                    </a:lnBlToTr>
                    <a:solidFill>
                      <a:srgbClr val="E2122D"/>
                    </a:solidFill>
                  </a:tcPr>
                </a:tc>
                <a:extLst>
                  <a:ext uri="{0D108BD9-81ED-4DB2-BD59-A6C34878D82A}">
                    <a16:rowId xmlns:a16="http://schemas.microsoft.com/office/drawing/2014/main" val="4170425612"/>
                  </a:ext>
                </a:extLst>
              </a:tr>
              <a:tr h="370840">
                <a:tc>
                  <a:txBody>
                    <a:bodyPr/>
                    <a:lstStyle/>
                    <a:p>
                      <a:r>
                        <a:rPr lang="es-PE" sz="1600" b="1" dirty="0"/>
                        <a:t>Regresión Lineal Simple</a:t>
                      </a:r>
                      <a:endParaRPr lang="en-US" sz="1600" b="1" dirty="0">
                        <a:solidFill>
                          <a:srgbClr val="00049D"/>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2122D"/>
                      </a:solidFill>
                      <a:prstDash val="solid"/>
                      <a:round/>
                      <a:headEnd type="none" w="med" len="med"/>
                      <a:tailEnd type="none" w="med" len="med"/>
                    </a:lnT>
                    <a:lnB w="12700" cap="flat" cmpd="sng" algn="ctr">
                      <a:solidFill>
                        <a:srgbClr val="E2122D"/>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s-PE" sz="1600" dirty="0"/>
                        <a:t>Continua</a:t>
                      </a:r>
                      <a:endParaRPr lang="en-US" sz="1600" dirty="0">
                        <a:solidFill>
                          <a:srgbClr val="00049D"/>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2122D"/>
                      </a:solidFill>
                      <a:prstDash val="solid"/>
                      <a:round/>
                      <a:headEnd type="none" w="med" len="med"/>
                      <a:tailEnd type="none" w="med" len="med"/>
                    </a:lnT>
                    <a:lnB w="12700" cap="flat" cmpd="sng" algn="ctr">
                      <a:solidFill>
                        <a:srgbClr val="E2122D"/>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s-PE" sz="1600" dirty="0"/>
                        <a:t>Continua</a:t>
                      </a:r>
                      <a:endParaRPr lang="en-US" sz="1600" dirty="0">
                        <a:solidFill>
                          <a:srgbClr val="00049D"/>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2122D"/>
                      </a:solidFill>
                      <a:prstDash val="solid"/>
                      <a:round/>
                      <a:headEnd type="none" w="med" len="med"/>
                      <a:tailEnd type="none" w="med" len="med"/>
                    </a:lnT>
                    <a:lnB w="12700" cap="flat" cmpd="sng" algn="ctr">
                      <a:solidFill>
                        <a:srgbClr val="E2122D"/>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s-PE" sz="1600" dirty="0"/>
                        <a:t>1</a:t>
                      </a:r>
                      <a:endParaRPr lang="en-US" sz="1600" dirty="0">
                        <a:solidFill>
                          <a:srgbClr val="00049D"/>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2122D"/>
                      </a:solidFill>
                      <a:prstDash val="solid"/>
                      <a:round/>
                      <a:headEnd type="none" w="med" len="med"/>
                      <a:tailEnd type="none" w="med" len="med"/>
                    </a:lnT>
                    <a:lnB w="12700" cap="flat" cmpd="sng" algn="ctr">
                      <a:solidFill>
                        <a:srgbClr val="E2122D"/>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dirty="0">
                        <a:solidFill>
                          <a:srgbClr val="00049D"/>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2122D"/>
                      </a:solidFill>
                      <a:prstDash val="solid"/>
                      <a:round/>
                      <a:headEnd type="none" w="med" len="med"/>
                      <a:tailEnd type="none" w="med" len="med"/>
                    </a:lnT>
                    <a:lnB w="12700" cap="flat" cmpd="sng" algn="ctr">
                      <a:solidFill>
                        <a:srgbClr val="E2122D"/>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08749409"/>
                  </a:ext>
                </a:extLst>
              </a:tr>
              <a:tr h="370840">
                <a:tc>
                  <a:txBody>
                    <a:bodyPr/>
                    <a:lstStyle/>
                    <a:p>
                      <a:r>
                        <a:rPr lang="es-PE" sz="1600" b="1" dirty="0"/>
                        <a:t>t-Test</a:t>
                      </a:r>
                      <a:endParaRPr lang="en-US" sz="16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2122D"/>
                      </a:solidFill>
                      <a:prstDash val="solid"/>
                      <a:round/>
                      <a:headEnd type="none" w="med" len="med"/>
                      <a:tailEnd type="none" w="med" len="med"/>
                    </a:lnT>
                    <a:lnB w="12700" cap="flat" cmpd="sng" algn="ctr">
                      <a:solidFill>
                        <a:srgbClr val="E2122D"/>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s-PE" sz="1600" dirty="0"/>
                        <a:t>Continua</a:t>
                      </a:r>
                      <a:endParaRPr lang="es-PE"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2122D"/>
                      </a:solidFill>
                      <a:prstDash val="solid"/>
                      <a:round/>
                      <a:headEnd type="none" w="med" len="med"/>
                      <a:tailEnd type="none" w="med" len="med"/>
                    </a:lnT>
                    <a:lnB w="12700" cap="flat" cmpd="sng" algn="ctr">
                      <a:solidFill>
                        <a:srgbClr val="E2122D"/>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s-PE" sz="1600" dirty="0"/>
                        <a:t>Categórica</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2122D"/>
                      </a:solidFill>
                      <a:prstDash val="solid"/>
                      <a:round/>
                      <a:headEnd type="none" w="med" len="med"/>
                      <a:tailEnd type="none" w="med" len="med"/>
                    </a:lnT>
                    <a:lnB w="12700" cap="flat" cmpd="sng" algn="ctr">
                      <a:solidFill>
                        <a:srgbClr val="E2122D"/>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s-PE" sz="1600" dirty="0"/>
                        <a:t>1</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2122D"/>
                      </a:solidFill>
                      <a:prstDash val="solid"/>
                      <a:round/>
                      <a:headEnd type="none" w="med" len="med"/>
                      <a:tailEnd type="none" w="med" len="med"/>
                    </a:lnT>
                    <a:lnB w="12700" cap="flat" cmpd="sng" algn="ctr">
                      <a:solidFill>
                        <a:srgbClr val="E2122D"/>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s-PE" sz="1600" dirty="0"/>
                        <a:t>2</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2122D"/>
                      </a:solidFill>
                      <a:prstDash val="solid"/>
                      <a:round/>
                      <a:headEnd type="none" w="med" len="med"/>
                      <a:tailEnd type="none" w="med" len="med"/>
                    </a:lnT>
                    <a:lnB w="12700" cap="flat" cmpd="sng" algn="ctr">
                      <a:solidFill>
                        <a:srgbClr val="E2122D"/>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38271393"/>
                  </a:ext>
                </a:extLst>
              </a:tr>
              <a:tr h="448627">
                <a:tc>
                  <a:txBody>
                    <a:bodyPr/>
                    <a:lstStyle/>
                    <a:p>
                      <a:r>
                        <a:rPr lang="es-PE" sz="1600" b="1" dirty="0"/>
                        <a:t>ANOVA</a:t>
                      </a:r>
                      <a:endParaRPr lang="en-US" sz="1600" b="1" dirty="0">
                        <a:solidFill>
                          <a:srgbClr val="00049D"/>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2122D"/>
                      </a:solidFill>
                      <a:prstDash val="solid"/>
                      <a:round/>
                      <a:headEnd type="none" w="med" len="med"/>
                      <a:tailEnd type="none" w="med" len="med"/>
                    </a:lnT>
                    <a:lnB w="12700" cap="flat" cmpd="sng" algn="ctr">
                      <a:solidFill>
                        <a:srgbClr val="E2122D"/>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s-PE" sz="1600" dirty="0"/>
                        <a:t>Continua</a:t>
                      </a:r>
                      <a:endParaRPr lang="en-US" sz="1600" dirty="0">
                        <a:solidFill>
                          <a:srgbClr val="00049D"/>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2122D"/>
                      </a:solidFill>
                      <a:prstDash val="solid"/>
                      <a:round/>
                      <a:headEnd type="none" w="med" len="med"/>
                      <a:tailEnd type="none" w="med" len="med"/>
                    </a:lnT>
                    <a:lnB w="12700" cap="flat" cmpd="sng" algn="ctr">
                      <a:solidFill>
                        <a:srgbClr val="E2122D"/>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s-PE" sz="1600" dirty="0"/>
                        <a:t>Categórica</a:t>
                      </a:r>
                      <a:endParaRPr lang="en-US" sz="1600" dirty="0">
                        <a:solidFill>
                          <a:srgbClr val="00049D"/>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2122D"/>
                      </a:solidFill>
                      <a:prstDash val="solid"/>
                      <a:round/>
                      <a:headEnd type="none" w="med" len="med"/>
                      <a:tailEnd type="none" w="med" len="med"/>
                    </a:lnT>
                    <a:lnB w="12700" cap="flat" cmpd="sng" algn="ctr">
                      <a:solidFill>
                        <a:srgbClr val="E2122D"/>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s-PE" sz="1600" dirty="0"/>
                        <a:t>1 (ANOVA una vía), </a:t>
                      </a:r>
                    </a:p>
                    <a:p>
                      <a:r>
                        <a:rPr lang="es-PE" sz="1600" dirty="0"/>
                        <a:t>2 (ANOVA de dos vías),  o más </a:t>
                      </a:r>
                      <a:endParaRPr lang="en-US" sz="1600" dirty="0">
                        <a:solidFill>
                          <a:srgbClr val="00049D"/>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2122D"/>
                      </a:solidFill>
                      <a:prstDash val="solid"/>
                      <a:round/>
                      <a:headEnd type="none" w="med" len="med"/>
                      <a:tailEnd type="none" w="med" len="med"/>
                    </a:lnT>
                    <a:lnB w="12700" cap="flat" cmpd="sng" algn="ctr">
                      <a:solidFill>
                        <a:srgbClr val="E2122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sz="1600" dirty="0"/>
                        <a:t>3 o más</a:t>
                      </a: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solidFill>
                          <a:srgbClr val="00049D"/>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2122D"/>
                      </a:solidFill>
                      <a:prstDash val="solid"/>
                      <a:round/>
                      <a:headEnd type="none" w="med" len="med"/>
                      <a:tailEnd type="none" w="med" len="med"/>
                    </a:lnT>
                    <a:lnB w="12700" cap="flat" cmpd="sng" algn="ctr">
                      <a:solidFill>
                        <a:srgbClr val="E2122D"/>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04111484"/>
                  </a:ext>
                </a:extLst>
              </a:tr>
              <a:tr h="448627">
                <a:tc>
                  <a:txBody>
                    <a:bodyPr/>
                    <a:lstStyle/>
                    <a:p>
                      <a:r>
                        <a:rPr lang="es-PE" sz="1600" b="1" dirty="0"/>
                        <a:t>ANCOVA</a:t>
                      </a:r>
                      <a:endParaRPr lang="en-US" sz="16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2122D"/>
                      </a:solidFill>
                      <a:prstDash val="solid"/>
                      <a:round/>
                      <a:headEnd type="none" w="med" len="med"/>
                      <a:tailEnd type="none" w="med" len="med"/>
                    </a:lnT>
                    <a:lnB w="12700" cap="flat" cmpd="sng" algn="ctr">
                      <a:solidFill>
                        <a:srgbClr val="E2122D"/>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s-PE" sz="1600" dirty="0"/>
                        <a:t>Continua</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2122D"/>
                      </a:solidFill>
                      <a:prstDash val="solid"/>
                      <a:round/>
                      <a:headEnd type="none" w="med" len="med"/>
                      <a:tailEnd type="none" w="med" len="med"/>
                    </a:lnT>
                    <a:lnB w="12700" cap="flat" cmpd="sng" algn="ctr">
                      <a:solidFill>
                        <a:srgbClr val="E2122D"/>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s-PE" sz="1600" dirty="0"/>
                        <a:t>Continua y Categórica</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2122D"/>
                      </a:solidFill>
                      <a:prstDash val="solid"/>
                      <a:round/>
                      <a:headEnd type="none" w="med" len="med"/>
                      <a:tailEnd type="none" w="med" len="med"/>
                    </a:lnT>
                    <a:lnB w="12700" cap="flat" cmpd="sng" algn="ctr">
                      <a:solidFill>
                        <a:srgbClr val="E2122D"/>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s-PE" sz="1600" dirty="0"/>
                        <a:t>2 o más</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2122D"/>
                      </a:solidFill>
                      <a:prstDash val="solid"/>
                      <a:round/>
                      <a:headEnd type="none" w="med" len="med"/>
                      <a:tailEnd type="none" w="med" len="med"/>
                    </a:lnT>
                    <a:lnB w="12700" cap="flat" cmpd="sng" algn="ctr">
                      <a:solidFill>
                        <a:srgbClr val="E2122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sz="1600" dirty="0"/>
                        <a:t>2 o más </a:t>
                      </a:r>
                    </a:p>
                    <a:p>
                      <a:pPr marL="0" marR="0" lvl="0" indent="0" algn="l" defTabSz="914400" rtl="0" eaLnBrk="1" fontAlgn="auto" latinLnBrk="0" hangingPunct="1">
                        <a:lnSpc>
                          <a:spcPct val="100000"/>
                        </a:lnSpc>
                        <a:spcBef>
                          <a:spcPts val="0"/>
                        </a:spcBef>
                        <a:spcAft>
                          <a:spcPts val="0"/>
                        </a:spcAft>
                        <a:buClrTx/>
                        <a:buSzTx/>
                        <a:buFontTx/>
                        <a:buNone/>
                        <a:tabLst/>
                        <a:defRPr/>
                      </a:pPr>
                      <a:r>
                        <a:rPr lang="es-PE" sz="1600" dirty="0"/>
                        <a:t>(si X es categórica)</a:t>
                      </a:r>
                      <a:endParaRPr lang="en-US" sz="16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2122D"/>
                      </a:solidFill>
                      <a:prstDash val="solid"/>
                      <a:round/>
                      <a:headEnd type="none" w="med" len="med"/>
                      <a:tailEnd type="none" w="med" len="med"/>
                    </a:lnT>
                    <a:lnB w="12700" cap="flat" cmpd="sng" algn="ctr">
                      <a:solidFill>
                        <a:srgbClr val="E2122D"/>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38709078"/>
                  </a:ext>
                </a:extLst>
              </a:tr>
              <a:tr h="448627">
                <a:tc>
                  <a:txBody>
                    <a:bodyPr/>
                    <a:lstStyle/>
                    <a:p>
                      <a:r>
                        <a:rPr lang="es-PE" sz="1600" b="1" dirty="0"/>
                        <a:t>Regresión L</a:t>
                      </a:r>
                      <a:r>
                        <a:rPr lang="en-US" sz="1600" b="1" dirty="0" err="1"/>
                        <a:t>ineal</a:t>
                      </a:r>
                      <a:r>
                        <a:rPr lang="en-US" sz="1600" b="1" dirty="0"/>
                        <a:t> </a:t>
                      </a:r>
                      <a:r>
                        <a:rPr lang="en-US" sz="1600" b="1" dirty="0" err="1"/>
                        <a:t>Múltiple</a:t>
                      </a:r>
                      <a:endParaRPr lang="en-US" sz="1600" b="1" dirty="0">
                        <a:solidFill>
                          <a:srgbClr val="00049D"/>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2122D"/>
                      </a:solidFill>
                      <a:prstDash val="solid"/>
                      <a:round/>
                      <a:headEnd type="none" w="med" len="med"/>
                      <a:tailEnd type="none" w="med" len="med"/>
                    </a:lnT>
                    <a:lnB w="12700" cap="flat" cmpd="sng" algn="ctr">
                      <a:solidFill>
                        <a:srgbClr val="E2122D"/>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s-PE" sz="1600" dirty="0"/>
                        <a:t>Continua</a:t>
                      </a:r>
                      <a:endParaRPr lang="en-US" sz="1600" dirty="0">
                        <a:solidFill>
                          <a:srgbClr val="00049D"/>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2122D"/>
                      </a:solidFill>
                      <a:prstDash val="solid"/>
                      <a:round/>
                      <a:headEnd type="none" w="med" len="med"/>
                      <a:tailEnd type="none" w="med" len="med"/>
                    </a:lnT>
                    <a:lnB w="12700" cap="flat" cmpd="sng" algn="ctr">
                      <a:solidFill>
                        <a:srgbClr val="E2122D"/>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Continua</a:t>
                      </a:r>
                      <a:endParaRPr lang="en-US" sz="1600" dirty="0">
                        <a:solidFill>
                          <a:srgbClr val="00049D"/>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2122D"/>
                      </a:solidFill>
                      <a:prstDash val="solid"/>
                      <a:round/>
                      <a:headEnd type="none" w="med" len="med"/>
                      <a:tailEnd type="none" w="med" len="med"/>
                    </a:lnT>
                    <a:lnB w="12700" cap="flat" cmpd="sng" algn="ctr">
                      <a:solidFill>
                        <a:srgbClr val="E2122D"/>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2 o </a:t>
                      </a:r>
                      <a:r>
                        <a:rPr lang="en-US" sz="1600" dirty="0" err="1"/>
                        <a:t>más</a:t>
                      </a:r>
                      <a:endParaRPr lang="en-US" sz="1600" dirty="0">
                        <a:solidFill>
                          <a:srgbClr val="00049D"/>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2122D"/>
                      </a:solidFill>
                      <a:prstDash val="solid"/>
                      <a:round/>
                      <a:headEnd type="none" w="med" len="med"/>
                      <a:tailEnd type="none" w="med" len="med"/>
                    </a:lnT>
                    <a:lnB w="12700" cap="flat" cmpd="sng" algn="ctr">
                      <a:solidFill>
                        <a:srgbClr val="E2122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solidFill>
                          <a:srgbClr val="00049D"/>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2122D"/>
                      </a:solidFill>
                      <a:prstDash val="solid"/>
                      <a:round/>
                      <a:headEnd type="none" w="med" len="med"/>
                      <a:tailEnd type="none" w="med" len="med"/>
                    </a:lnT>
                    <a:lnB w="12700" cap="flat" cmpd="sng" algn="ctr">
                      <a:solidFill>
                        <a:srgbClr val="E2122D"/>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40299448"/>
                  </a:ext>
                </a:extLst>
              </a:tr>
            </a:tbl>
          </a:graphicData>
        </a:graphic>
      </p:graphicFrame>
    </p:spTree>
    <p:extLst>
      <p:ext uri="{BB962C8B-B14F-4D97-AF65-F5344CB8AC3E}">
        <p14:creationId xmlns:p14="http://schemas.microsoft.com/office/powerpoint/2010/main" val="424852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66EE8AF-B553-4869-BF48-29E35CEFA0D3}"/>
              </a:ext>
            </a:extLst>
          </p:cNvPr>
          <p:cNvSpPr/>
          <p:nvPr/>
        </p:nvSpPr>
        <p:spPr>
          <a:xfrm>
            <a:off x="838200" y="1757082"/>
            <a:ext cx="10699376" cy="1966519"/>
          </a:xfrm>
          <a:prstGeom prst="rect">
            <a:avLst/>
          </a:prstGeom>
          <a:solidFill>
            <a:srgbClr val="FFD3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 name="Title 1">
            <a:extLst>
              <a:ext uri="{FF2B5EF4-FFF2-40B4-BE49-F238E27FC236}">
                <a16:creationId xmlns:a16="http://schemas.microsoft.com/office/drawing/2014/main" id="{F0EE8938-FF75-4EFC-B8B9-FCD69E9C4B53}"/>
              </a:ext>
            </a:extLst>
          </p:cNvPr>
          <p:cNvSpPr>
            <a:spLocks noGrp="1"/>
          </p:cNvSpPr>
          <p:nvPr>
            <p:ph type="title"/>
          </p:nvPr>
        </p:nvSpPr>
        <p:spPr/>
        <p:txBody>
          <a:bodyPr>
            <a:normAutofit/>
          </a:bodyPr>
          <a:lstStyle/>
          <a:p>
            <a:r>
              <a:rPr lang="es-PE" sz="4000" b="1" dirty="0">
                <a:latin typeface="Oswald" panose="02000303000000000000" pitchFamily="2" charset="0"/>
                <a:ea typeface="Open Sans Light" panose="020B0306030504020204" pitchFamily="34" charset="0"/>
                <a:cs typeface="Open Sans Light" panose="020B0306030504020204" pitchFamily="34" charset="0"/>
              </a:rPr>
              <a:t>Comparaciones pareadas: pruebas de t</a:t>
            </a:r>
          </a:p>
        </p:txBody>
      </p:sp>
      <p:sp>
        <p:nvSpPr>
          <p:cNvPr id="6" name="Content Placeholder 2">
            <a:extLst>
              <a:ext uri="{FF2B5EF4-FFF2-40B4-BE49-F238E27FC236}">
                <a16:creationId xmlns:a16="http://schemas.microsoft.com/office/drawing/2014/main" id="{8CB6B3CA-9E8F-479E-A326-9C4EF24A675E}"/>
              </a:ext>
            </a:extLst>
          </p:cNvPr>
          <p:cNvSpPr>
            <a:spLocks noGrp="1"/>
          </p:cNvSpPr>
          <p:nvPr>
            <p:ph idx="1"/>
          </p:nvPr>
        </p:nvSpPr>
        <p:spPr>
          <a:xfrm>
            <a:off x="838200" y="1853929"/>
            <a:ext cx="10515600" cy="4323034"/>
          </a:xfrm>
        </p:spPr>
        <p:txBody>
          <a:bodyPr/>
          <a:lstStyle/>
          <a:p>
            <a:r>
              <a:rPr lang="es-PE" b="1" dirty="0"/>
              <a:t>A1: </a:t>
            </a:r>
            <a:r>
              <a:rPr lang="es-PE" dirty="0"/>
              <a:t>Los datos a analizar son resultados de mediciones (valores continuos).</a:t>
            </a:r>
          </a:p>
          <a:p>
            <a:r>
              <a:rPr lang="es-PE" b="1" dirty="0"/>
              <a:t>A2: </a:t>
            </a:r>
            <a:r>
              <a:rPr lang="es-PE" dirty="0"/>
              <a:t>Los datos a analizar fueron obtenidos por un muestreo aleatorio.</a:t>
            </a:r>
          </a:p>
          <a:p>
            <a:r>
              <a:rPr lang="es-PE" b="1" dirty="0"/>
              <a:t>A3: </a:t>
            </a:r>
            <a:r>
              <a:rPr lang="es-PE" dirty="0"/>
              <a:t>Debe haber homogeneidad de varianzas entre los grupos evaluados. No obstante, R lidia con esto aplicando la corrección de Welch cuando </a:t>
            </a:r>
            <a:r>
              <a:rPr lang="es-PE" dirty="0" err="1"/>
              <a:t>var.equal</a:t>
            </a:r>
            <a:r>
              <a:rPr lang="es-PE" dirty="0"/>
              <a:t> = FALSE.</a:t>
            </a:r>
          </a:p>
          <a:p>
            <a:r>
              <a:rPr lang="es-PE" b="1" dirty="0"/>
              <a:t>A4: </a:t>
            </a:r>
            <a:r>
              <a:rPr lang="es-PE" dirty="0"/>
              <a:t>Los datos de cada grupo tienen distribución normal (Test de Normalidad, Q-Q </a:t>
            </a:r>
            <a:r>
              <a:rPr lang="es-PE" dirty="0" err="1"/>
              <a:t>Plot</a:t>
            </a:r>
            <a:r>
              <a:rPr lang="es-PE" dirty="0"/>
              <a:t>). A mayor N muestral, se reduce la necesidad de testear esta asunción, siempre y cuando se cumplan las anteriores.</a:t>
            </a:r>
          </a:p>
        </p:txBody>
      </p:sp>
      <p:sp>
        <p:nvSpPr>
          <p:cNvPr id="7" name="Rectangle 6">
            <a:extLst>
              <a:ext uri="{FF2B5EF4-FFF2-40B4-BE49-F238E27FC236}">
                <a16:creationId xmlns:a16="http://schemas.microsoft.com/office/drawing/2014/main" id="{47EC731E-A538-4BA1-A9EB-EF56EC3773C2}"/>
              </a:ext>
            </a:extLst>
          </p:cNvPr>
          <p:cNvSpPr/>
          <p:nvPr/>
        </p:nvSpPr>
        <p:spPr>
          <a:xfrm>
            <a:off x="1027268" y="3846345"/>
            <a:ext cx="10326532" cy="233061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 name="TextBox 7">
            <a:extLst>
              <a:ext uri="{FF2B5EF4-FFF2-40B4-BE49-F238E27FC236}">
                <a16:creationId xmlns:a16="http://schemas.microsoft.com/office/drawing/2014/main" id="{97C90E67-F4FF-4FA8-ADD5-64569699156D}"/>
              </a:ext>
            </a:extLst>
          </p:cNvPr>
          <p:cNvSpPr txBox="1"/>
          <p:nvPr/>
        </p:nvSpPr>
        <p:spPr>
          <a:xfrm>
            <a:off x="1188720" y="3983152"/>
            <a:ext cx="9814560" cy="2062103"/>
          </a:xfrm>
          <a:prstGeom prst="rect">
            <a:avLst/>
          </a:prstGeom>
          <a:noFill/>
        </p:spPr>
        <p:txBody>
          <a:bodyPr wrap="square" numCol="1" rtlCol="0">
            <a:spAutoFit/>
          </a:bodyPr>
          <a:lstStyle/>
          <a:p>
            <a:r>
              <a:rPr lang="es-PE" sz="1600" dirty="0">
                <a:solidFill>
                  <a:schemeClr val="tx2">
                    <a:lumMod val="75000"/>
                  </a:schemeClr>
                </a:solidFill>
                <a:latin typeface="Consolas" panose="020B0609020204030204" pitchFamily="49" charset="0"/>
              </a:rPr>
              <a:t># Prueba de T para una muestra</a:t>
            </a:r>
            <a:endParaRPr lang="es-PE" sz="1600" dirty="0">
              <a:latin typeface="Consolas" panose="020B0609020204030204" pitchFamily="49" charset="0"/>
            </a:endParaRPr>
          </a:p>
          <a:p>
            <a:r>
              <a:rPr lang="es-PE" sz="1600" dirty="0" err="1">
                <a:latin typeface="Consolas" panose="020B0609020204030204" pitchFamily="49" charset="0"/>
              </a:rPr>
              <a:t>t.test</a:t>
            </a:r>
            <a:r>
              <a:rPr lang="es-PE" sz="1600" dirty="0">
                <a:latin typeface="Consolas" panose="020B0609020204030204" pitchFamily="49" charset="0"/>
              </a:rPr>
              <a:t>(x, mu=0)</a:t>
            </a:r>
          </a:p>
          <a:p>
            <a:r>
              <a:rPr lang="es-PE" sz="1600" dirty="0">
                <a:solidFill>
                  <a:schemeClr val="tx2">
                    <a:lumMod val="75000"/>
                  </a:schemeClr>
                </a:solidFill>
                <a:latin typeface="Consolas" panose="020B0609020204030204" pitchFamily="49" charset="0"/>
              </a:rPr>
              <a:t># Prueba de T para dos muestras dependientes</a:t>
            </a:r>
            <a:endParaRPr lang="es-PE" sz="1600" dirty="0">
              <a:latin typeface="Consolas" panose="020B0609020204030204" pitchFamily="49" charset="0"/>
            </a:endParaRPr>
          </a:p>
          <a:p>
            <a:r>
              <a:rPr lang="es-PE" sz="1600" dirty="0" err="1">
                <a:latin typeface="Consolas" panose="020B0609020204030204" pitchFamily="49" charset="0"/>
              </a:rPr>
              <a:t>t.test</a:t>
            </a:r>
            <a:r>
              <a:rPr lang="es-PE" sz="1600" dirty="0">
                <a:latin typeface="Consolas" panose="020B0609020204030204" pitchFamily="49" charset="0"/>
              </a:rPr>
              <a:t>(x, y, </a:t>
            </a:r>
            <a:r>
              <a:rPr lang="es-PE" sz="1600" dirty="0" err="1">
                <a:latin typeface="Consolas" panose="020B0609020204030204" pitchFamily="49" charset="0"/>
              </a:rPr>
              <a:t>paired</a:t>
            </a:r>
            <a:r>
              <a:rPr lang="es-PE" sz="1600" dirty="0">
                <a:latin typeface="Consolas" panose="020B0609020204030204" pitchFamily="49" charset="0"/>
              </a:rPr>
              <a:t>=TRUE)</a:t>
            </a:r>
          </a:p>
          <a:p>
            <a:r>
              <a:rPr lang="es-PE" sz="1600" dirty="0">
                <a:solidFill>
                  <a:schemeClr val="tx2">
                    <a:lumMod val="75000"/>
                  </a:schemeClr>
                </a:solidFill>
                <a:latin typeface="Consolas" panose="020B0609020204030204" pitchFamily="49" charset="0"/>
              </a:rPr>
              <a:t># Prueba de para dos muestras independientes con igual varianza</a:t>
            </a:r>
            <a:endParaRPr lang="es-PE" sz="1600" dirty="0">
              <a:latin typeface="Consolas" panose="020B0609020204030204" pitchFamily="49" charset="0"/>
            </a:endParaRPr>
          </a:p>
          <a:p>
            <a:r>
              <a:rPr lang="es-PE" sz="1600" dirty="0" err="1">
                <a:latin typeface="Consolas" panose="020B0609020204030204" pitchFamily="49" charset="0"/>
              </a:rPr>
              <a:t>t.test</a:t>
            </a:r>
            <a:r>
              <a:rPr lang="es-PE" sz="1600" dirty="0">
                <a:latin typeface="Consolas" panose="020B0609020204030204" pitchFamily="49" charset="0"/>
              </a:rPr>
              <a:t>(x, y, </a:t>
            </a:r>
            <a:r>
              <a:rPr lang="es-PE" sz="1600" dirty="0" err="1">
                <a:latin typeface="Consolas" panose="020B0609020204030204" pitchFamily="49" charset="0"/>
              </a:rPr>
              <a:t>var.equal</a:t>
            </a:r>
            <a:r>
              <a:rPr lang="es-PE" sz="1600" dirty="0">
                <a:latin typeface="Consolas" panose="020B0609020204030204" pitchFamily="49" charset="0"/>
              </a:rPr>
              <a:t>=TRUE)</a:t>
            </a:r>
          </a:p>
          <a:p>
            <a:r>
              <a:rPr lang="es-PE" sz="1600" dirty="0">
                <a:solidFill>
                  <a:schemeClr val="tx2">
                    <a:lumMod val="75000"/>
                  </a:schemeClr>
                </a:solidFill>
                <a:latin typeface="Consolas" panose="020B0609020204030204" pitchFamily="49" charset="0"/>
              </a:rPr>
              <a:t># Prueba de para dos muestras independientes con varianza desigual</a:t>
            </a:r>
            <a:endParaRPr lang="es-PE" sz="1600" dirty="0">
              <a:latin typeface="Consolas" panose="020B0609020204030204" pitchFamily="49" charset="0"/>
            </a:endParaRPr>
          </a:p>
          <a:p>
            <a:r>
              <a:rPr lang="es-PE" sz="1600" dirty="0" err="1">
                <a:latin typeface="Consolas" panose="020B0609020204030204" pitchFamily="49" charset="0"/>
              </a:rPr>
              <a:t>t.test</a:t>
            </a:r>
            <a:r>
              <a:rPr lang="es-PE" sz="1600" dirty="0">
                <a:latin typeface="Consolas" panose="020B0609020204030204" pitchFamily="49" charset="0"/>
              </a:rPr>
              <a:t>(x, y)</a:t>
            </a:r>
          </a:p>
        </p:txBody>
      </p:sp>
    </p:spTree>
    <p:extLst>
      <p:ext uri="{BB962C8B-B14F-4D97-AF65-F5344CB8AC3E}">
        <p14:creationId xmlns:p14="http://schemas.microsoft.com/office/powerpoint/2010/main" val="8854284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one-tailed-test">
            <a:extLst>
              <a:ext uri="{FF2B5EF4-FFF2-40B4-BE49-F238E27FC236}">
                <a16:creationId xmlns:a16="http://schemas.microsoft.com/office/drawing/2014/main" id="{CA9DDACC-FEE8-43D3-B2FA-8EB072549D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164" t="22913" r="7647" b="9644"/>
          <a:stretch/>
        </p:blipFill>
        <p:spPr bwMode="auto">
          <a:xfrm flipH="1">
            <a:off x="4507643" y="2200510"/>
            <a:ext cx="3533553" cy="204404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B1DF1B16-6EB0-4CFF-AB52-BB92C62EA437}"/>
              </a:ext>
            </a:extLst>
          </p:cNvPr>
          <p:cNvGrpSpPr/>
          <p:nvPr/>
        </p:nvGrpSpPr>
        <p:grpSpPr>
          <a:xfrm>
            <a:off x="8253051" y="2194030"/>
            <a:ext cx="3683995" cy="2044049"/>
            <a:chOff x="4261756" y="2577660"/>
            <a:chExt cx="3683995" cy="2044049"/>
          </a:xfrm>
        </p:grpSpPr>
        <p:pic>
          <p:nvPicPr>
            <p:cNvPr id="6" name="Picture 2" descr="one-tailed-test">
              <a:extLst>
                <a:ext uri="{FF2B5EF4-FFF2-40B4-BE49-F238E27FC236}">
                  <a16:creationId xmlns:a16="http://schemas.microsoft.com/office/drawing/2014/main" id="{B1EDC2D9-D00A-43AF-BA74-66F285CA5A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164" t="22913" r="7647" b="9644"/>
            <a:stretch/>
          </p:blipFill>
          <p:spPr bwMode="auto">
            <a:xfrm>
              <a:off x="4412198" y="2577660"/>
              <a:ext cx="3533553" cy="204404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D62B52F-E4F9-48B0-BE2C-ACA596AFE876}"/>
                </a:ext>
              </a:extLst>
            </p:cNvPr>
            <p:cNvSpPr/>
            <p:nvPr/>
          </p:nvSpPr>
          <p:spPr>
            <a:xfrm>
              <a:off x="4261756" y="3386620"/>
              <a:ext cx="1208365" cy="4261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A8CDD2C3-DD18-4A3C-8D53-21E503A72006}"/>
              </a:ext>
            </a:extLst>
          </p:cNvPr>
          <p:cNvGrpSpPr/>
          <p:nvPr/>
        </p:nvGrpSpPr>
        <p:grpSpPr>
          <a:xfrm>
            <a:off x="459395" y="2165284"/>
            <a:ext cx="3731647" cy="2101543"/>
            <a:chOff x="378713" y="2577660"/>
            <a:chExt cx="3731647" cy="2101543"/>
          </a:xfrm>
        </p:grpSpPr>
        <p:pic>
          <p:nvPicPr>
            <p:cNvPr id="9" name="Picture 4" descr="two-tailed-test">
              <a:extLst>
                <a:ext uri="{FF2B5EF4-FFF2-40B4-BE49-F238E27FC236}">
                  <a16:creationId xmlns:a16="http://schemas.microsoft.com/office/drawing/2014/main" id="{C7E0F852-C5DF-477C-84A8-4579307027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077" t="23332" r="7814" b="8376"/>
            <a:stretch/>
          </p:blipFill>
          <p:spPr bwMode="auto">
            <a:xfrm>
              <a:off x="378713" y="2577660"/>
              <a:ext cx="3581204" cy="210154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E5831BB6-8817-432D-B99B-B54378A89C80}"/>
                </a:ext>
              </a:extLst>
            </p:cNvPr>
            <p:cNvSpPr/>
            <p:nvPr/>
          </p:nvSpPr>
          <p:spPr>
            <a:xfrm>
              <a:off x="399495" y="3355759"/>
              <a:ext cx="896645" cy="4261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D1FF435-8E6E-4438-BF5E-F68CBAF3210F}"/>
                </a:ext>
              </a:extLst>
            </p:cNvPr>
            <p:cNvSpPr/>
            <p:nvPr/>
          </p:nvSpPr>
          <p:spPr>
            <a:xfrm>
              <a:off x="3045515" y="3360358"/>
              <a:ext cx="1064845" cy="4261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6237C642-851D-4863-A611-C0A41E380EC9}"/>
              </a:ext>
            </a:extLst>
          </p:cNvPr>
          <p:cNvSpPr txBox="1"/>
          <p:nvPr/>
        </p:nvSpPr>
        <p:spPr>
          <a:xfrm>
            <a:off x="341095" y="2755014"/>
            <a:ext cx="1337565" cy="523220"/>
          </a:xfrm>
          <a:prstGeom prst="rect">
            <a:avLst/>
          </a:prstGeom>
          <a:noFill/>
        </p:spPr>
        <p:txBody>
          <a:bodyPr wrap="square" rtlCol="0">
            <a:spAutoFit/>
          </a:bodyPr>
          <a:lstStyle/>
          <a:p>
            <a:r>
              <a:rPr lang="es-PE" sz="1400" dirty="0"/>
              <a:t>Región crítica (0.025)</a:t>
            </a:r>
            <a:endParaRPr lang="en-US" sz="1400" dirty="0"/>
          </a:p>
        </p:txBody>
      </p:sp>
      <p:sp>
        <p:nvSpPr>
          <p:cNvPr id="13" name="TextBox 12">
            <a:extLst>
              <a:ext uri="{FF2B5EF4-FFF2-40B4-BE49-F238E27FC236}">
                <a16:creationId xmlns:a16="http://schemas.microsoft.com/office/drawing/2014/main" id="{5DFBB4C5-3312-4C13-9EFA-8B4882202A33}"/>
              </a:ext>
            </a:extLst>
          </p:cNvPr>
          <p:cNvSpPr txBox="1"/>
          <p:nvPr/>
        </p:nvSpPr>
        <p:spPr>
          <a:xfrm>
            <a:off x="3025518" y="2755014"/>
            <a:ext cx="1337565" cy="523220"/>
          </a:xfrm>
          <a:prstGeom prst="rect">
            <a:avLst/>
          </a:prstGeom>
          <a:noFill/>
        </p:spPr>
        <p:txBody>
          <a:bodyPr wrap="square" rtlCol="0">
            <a:spAutoFit/>
          </a:bodyPr>
          <a:lstStyle/>
          <a:p>
            <a:r>
              <a:rPr lang="es-PE" sz="1400" dirty="0"/>
              <a:t>Región crítica (0.025)</a:t>
            </a:r>
            <a:endParaRPr lang="en-US" sz="1400" dirty="0"/>
          </a:p>
        </p:txBody>
      </p:sp>
      <p:sp>
        <p:nvSpPr>
          <p:cNvPr id="14" name="TextBox 13">
            <a:extLst>
              <a:ext uri="{FF2B5EF4-FFF2-40B4-BE49-F238E27FC236}">
                <a16:creationId xmlns:a16="http://schemas.microsoft.com/office/drawing/2014/main" id="{106C9355-5895-4893-9B99-69E683B6B615}"/>
              </a:ext>
            </a:extLst>
          </p:cNvPr>
          <p:cNvSpPr txBox="1"/>
          <p:nvPr/>
        </p:nvSpPr>
        <p:spPr>
          <a:xfrm>
            <a:off x="7516973" y="3176958"/>
            <a:ext cx="1337565" cy="523220"/>
          </a:xfrm>
          <a:prstGeom prst="rect">
            <a:avLst/>
          </a:prstGeom>
          <a:noFill/>
        </p:spPr>
        <p:txBody>
          <a:bodyPr wrap="square" rtlCol="0">
            <a:spAutoFit/>
          </a:bodyPr>
          <a:lstStyle/>
          <a:p>
            <a:pPr algn="ctr"/>
            <a:r>
              <a:rPr lang="es-PE" sz="1400" dirty="0"/>
              <a:t>Región crítica (0.05)</a:t>
            </a:r>
            <a:endParaRPr lang="en-US" sz="1400" dirty="0"/>
          </a:p>
        </p:txBody>
      </p:sp>
      <p:sp>
        <p:nvSpPr>
          <p:cNvPr id="15" name="TextBox 14">
            <a:extLst>
              <a:ext uri="{FF2B5EF4-FFF2-40B4-BE49-F238E27FC236}">
                <a16:creationId xmlns:a16="http://schemas.microsoft.com/office/drawing/2014/main" id="{E574F604-6637-45C0-AA03-5ED1F6256B13}"/>
              </a:ext>
            </a:extLst>
          </p:cNvPr>
          <p:cNvSpPr txBox="1"/>
          <p:nvPr/>
        </p:nvSpPr>
        <p:spPr>
          <a:xfrm>
            <a:off x="459395" y="4399125"/>
            <a:ext cx="3581204" cy="338554"/>
          </a:xfrm>
          <a:prstGeom prst="rect">
            <a:avLst/>
          </a:prstGeom>
          <a:solidFill>
            <a:srgbClr val="E2122D"/>
          </a:solidFill>
        </p:spPr>
        <p:txBody>
          <a:bodyPr wrap="square" rtlCol="0">
            <a:spAutoFit/>
          </a:bodyPr>
          <a:lstStyle/>
          <a:p>
            <a:pPr algn="ctr"/>
            <a:r>
              <a:rPr lang="es-PE" sz="1600" b="1" dirty="0" err="1">
                <a:solidFill>
                  <a:schemeClr val="bg1"/>
                </a:solidFill>
              </a:rPr>
              <a:t>two.sided</a:t>
            </a:r>
            <a:endParaRPr lang="en-US" sz="1600" b="1" dirty="0">
              <a:solidFill>
                <a:schemeClr val="bg1"/>
              </a:solidFill>
            </a:endParaRPr>
          </a:p>
        </p:txBody>
      </p:sp>
      <p:sp>
        <p:nvSpPr>
          <p:cNvPr id="16" name="TextBox 15">
            <a:extLst>
              <a:ext uri="{FF2B5EF4-FFF2-40B4-BE49-F238E27FC236}">
                <a16:creationId xmlns:a16="http://schemas.microsoft.com/office/drawing/2014/main" id="{B28962CC-6879-47ED-882D-A4CDC33756A1}"/>
              </a:ext>
            </a:extLst>
          </p:cNvPr>
          <p:cNvSpPr txBox="1"/>
          <p:nvPr/>
        </p:nvSpPr>
        <p:spPr>
          <a:xfrm>
            <a:off x="4492880" y="4399124"/>
            <a:ext cx="3581204" cy="338554"/>
          </a:xfrm>
          <a:prstGeom prst="rect">
            <a:avLst/>
          </a:prstGeom>
          <a:solidFill>
            <a:srgbClr val="E2122D"/>
          </a:solidFill>
        </p:spPr>
        <p:txBody>
          <a:bodyPr wrap="square" rtlCol="0">
            <a:spAutoFit/>
          </a:bodyPr>
          <a:lstStyle/>
          <a:p>
            <a:pPr algn="ctr"/>
            <a:r>
              <a:rPr lang="es-PE" sz="1600" b="1" dirty="0" err="1">
                <a:solidFill>
                  <a:schemeClr val="bg1"/>
                </a:solidFill>
              </a:rPr>
              <a:t>greater</a:t>
            </a:r>
            <a:endParaRPr lang="en-US" sz="1600" b="1" dirty="0">
              <a:solidFill>
                <a:schemeClr val="bg1"/>
              </a:solidFill>
            </a:endParaRPr>
          </a:p>
        </p:txBody>
      </p:sp>
      <p:sp>
        <p:nvSpPr>
          <p:cNvPr id="17" name="TextBox 16">
            <a:extLst>
              <a:ext uri="{FF2B5EF4-FFF2-40B4-BE49-F238E27FC236}">
                <a16:creationId xmlns:a16="http://schemas.microsoft.com/office/drawing/2014/main" id="{85A4D462-EC7C-437E-A666-5A3D2EE6DB88}"/>
              </a:ext>
            </a:extLst>
          </p:cNvPr>
          <p:cNvSpPr txBox="1"/>
          <p:nvPr/>
        </p:nvSpPr>
        <p:spPr>
          <a:xfrm>
            <a:off x="8328747" y="4399124"/>
            <a:ext cx="3581204" cy="338554"/>
          </a:xfrm>
          <a:prstGeom prst="rect">
            <a:avLst/>
          </a:prstGeom>
          <a:solidFill>
            <a:srgbClr val="E2122D"/>
          </a:solidFill>
        </p:spPr>
        <p:txBody>
          <a:bodyPr wrap="square" rtlCol="0">
            <a:spAutoFit/>
          </a:bodyPr>
          <a:lstStyle/>
          <a:p>
            <a:pPr algn="ctr"/>
            <a:r>
              <a:rPr lang="es-PE" sz="1600" b="1" dirty="0" err="1">
                <a:solidFill>
                  <a:schemeClr val="bg1"/>
                </a:solidFill>
              </a:rPr>
              <a:t>less</a:t>
            </a:r>
            <a:endParaRPr lang="en-US" sz="1600" b="1" dirty="0">
              <a:solidFill>
                <a:schemeClr val="bg1"/>
              </a:solidFill>
            </a:endParaRPr>
          </a:p>
        </p:txBody>
      </p:sp>
      <p:sp>
        <p:nvSpPr>
          <p:cNvPr id="18" name="Rectangle 17">
            <a:extLst>
              <a:ext uri="{FF2B5EF4-FFF2-40B4-BE49-F238E27FC236}">
                <a16:creationId xmlns:a16="http://schemas.microsoft.com/office/drawing/2014/main" id="{A0600198-C0CC-45D7-90C0-29A5210E7D1B}"/>
              </a:ext>
            </a:extLst>
          </p:cNvPr>
          <p:cNvSpPr/>
          <p:nvPr/>
        </p:nvSpPr>
        <p:spPr>
          <a:xfrm>
            <a:off x="423539" y="4856557"/>
            <a:ext cx="3617060" cy="830997"/>
          </a:xfrm>
          <a:prstGeom prst="rect">
            <a:avLst/>
          </a:prstGeom>
        </p:spPr>
        <p:txBody>
          <a:bodyPr wrap="square">
            <a:spAutoFit/>
          </a:bodyPr>
          <a:lstStyle/>
          <a:p>
            <a:pPr algn="ctr"/>
            <a:r>
              <a:rPr lang="en-US" sz="1600" dirty="0"/>
              <a:t>¿</a:t>
            </a:r>
            <a:r>
              <a:rPr lang="en-US" sz="1600" dirty="0" err="1"/>
              <a:t>Existen</a:t>
            </a:r>
            <a:r>
              <a:rPr lang="en-US" sz="1600" dirty="0"/>
              <a:t> </a:t>
            </a:r>
            <a:r>
              <a:rPr lang="en-US" sz="1600" dirty="0" err="1"/>
              <a:t>diferencias</a:t>
            </a:r>
            <a:r>
              <a:rPr lang="en-US" sz="1600" dirty="0"/>
              <a:t> </a:t>
            </a:r>
            <a:r>
              <a:rPr lang="en-US" sz="1600" dirty="0" err="1"/>
              <a:t>significativas</a:t>
            </a:r>
            <a:r>
              <a:rPr lang="en-US" sz="1600" dirty="0"/>
              <a:t> entre el </a:t>
            </a:r>
            <a:r>
              <a:rPr lang="en-US" sz="1600" dirty="0" err="1"/>
              <a:t>promedio</a:t>
            </a:r>
            <a:r>
              <a:rPr lang="en-US" sz="1600" dirty="0"/>
              <a:t> del conjunto de </a:t>
            </a:r>
            <a:r>
              <a:rPr lang="en-US" sz="1600" dirty="0" err="1"/>
              <a:t>dato</a:t>
            </a:r>
            <a:r>
              <a:rPr lang="en-US" sz="1600" dirty="0"/>
              <a:t> x e y</a:t>
            </a:r>
            <a:r>
              <a:rPr lang="es-PE" sz="1600" dirty="0"/>
              <a:t>?</a:t>
            </a:r>
            <a:endParaRPr lang="en-US" sz="1600" dirty="0"/>
          </a:p>
        </p:txBody>
      </p:sp>
      <p:sp>
        <p:nvSpPr>
          <p:cNvPr id="19" name="Rectangle 18">
            <a:extLst>
              <a:ext uri="{FF2B5EF4-FFF2-40B4-BE49-F238E27FC236}">
                <a16:creationId xmlns:a16="http://schemas.microsoft.com/office/drawing/2014/main" id="{97FC7EB1-C49F-4622-A6E0-EC67229EB601}"/>
              </a:ext>
            </a:extLst>
          </p:cNvPr>
          <p:cNvSpPr/>
          <p:nvPr/>
        </p:nvSpPr>
        <p:spPr>
          <a:xfrm>
            <a:off x="4418213" y="4856557"/>
            <a:ext cx="3617060" cy="830997"/>
          </a:xfrm>
          <a:prstGeom prst="rect">
            <a:avLst/>
          </a:prstGeom>
        </p:spPr>
        <p:txBody>
          <a:bodyPr wrap="square">
            <a:spAutoFit/>
          </a:bodyPr>
          <a:lstStyle/>
          <a:p>
            <a:pPr algn="ctr"/>
            <a:r>
              <a:rPr lang="es-PE" sz="1600" dirty="0"/>
              <a:t>¿El promedio del conjunto de datos x es significativamente mayor que el de y?</a:t>
            </a:r>
            <a:endParaRPr lang="en-US" sz="1600" dirty="0"/>
          </a:p>
        </p:txBody>
      </p:sp>
      <p:sp>
        <p:nvSpPr>
          <p:cNvPr id="20" name="Rectangle 19">
            <a:extLst>
              <a:ext uri="{FF2B5EF4-FFF2-40B4-BE49-F238E27FC236}">
                <a16:creationId xmlns:a16="http://schemas.microsoft.com/office/drawing/2014/main" id="{2B2E61C3-68AE-4295-AB40-6579755C79DA}"/>
              </a:ext>
            </a:extLst>
          </p:cNvPr>
          <p:cNvSpPr/>
          <p:nvPr/>
        </p:nvSpPr>
        <p:spPr>
          <a:xfrm>
            <a:off x="8312767" y="4856557"/>
            <a:ext cx="3597184" cy="830997"/>
          </a:xfrm>
          <a:prstGeom prst="rect">
            <a:avLst/>
          </a:prstGeom>
        </p:spPr>
        <p:txBody>
          <a:bodyPr wrap="square">
            <a:spAutoFit/>
          </a:bodyPr>
          <a:lstStyle/>
          <a:p>
            <a:pPr algn="ctr"/>
            <a:r>
              <a:rPr lang="es-PE" sz="1600" dirty="0"/>
              <a:t>¿El promedio del conjunto de datos x es significativamente menor que el de y?</a:t>
            </a:r>
            <a:endParaRPr lang="en-US" sz="1600" dirty="0"/>
          </a:p>
        </p:txBody>
      </p:sp>
      <p:sp>
        <p:nvSpPr>
          <p:cNvPr id="21" name="Title 1">
            <a:extLst>
              <a:ext uri="{FF2B5EF4-FFF2-40B4-BE49-F238E27FC236}">
                <a16:creationId xmlns:a16="http://schemas.microsoft.com/office/drawing/2014/main" id="{6627D186-C563-4002-BE7B-8C1B04F6E1A4}"/>
              </a:ext>
            </a:extLst>
          </p:cNvPr>
          <p:cNvSpPr>
            <a:spLocks noGrp="1"/>
          </p:cNvSpPr>
          <p:nvPr>
            <p:ph type="title"/>
          </p:nvPr>
        </p:nvSpPr>
        <p:spPr>
          <a:xfrm>
            <a:off x="838200" y="528366"/>
            <a:ext cx="10515600" cy="1325563"/>
          </a:xfrm>
        </p:spPr>
        <p:txBody>
          <a:bodyPr>
            <a:normAutofit/>
          </a:bodyPr>
          <a:lstStyle/>
          <a:p>
            <a:r>
              <a:rPr lang="es-PE" sz="4000" dirty="0">
                <a:latin typeface="Oswald" panose="02000303000000000000" pitchFamily="2" charset="0"/>
                <a:ea typeface="Open Sans Light" panose="020B0306030504020204" pitchFamily="34" charset="0"/>
                <a:cs typeface="Open Sans Light" panose="020B0306030504020204" pitchFamily="34" charset="0"/>
              </a:rPr>
              <a:t>Argumento </a:t>
            </a:r>
            <a:r>
              <a:rPr lang="es-PE" sz="4000" dirty="0" err="1">
                <a:latin typeface="Consolas" panose="020B0609020204030204" pitchFamily="49" charset="0"/>
                <a:ea typeface="Open Sans Light" panose="020B0306030504020204" pitchFamily="34" charset="0"/>
                <a:cs typeface="Open Sans Light" panose="020B0306030504020204" pitchFamily="34" charset="0"/>
              </a:rPr>
              <a:t>alternative</a:t>
            </a:r>
            <a:endParaRPr lang="es-PE" sz="4000" dirty="0">
              <a:latin typeface="Consolas" panose="020B0609020204030204" pitchFamily="49"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54321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fill="hold"/>
                                        <p:tgtEl>
                                          <p:spTgt spid="14"/>
                                        </p:tgtEl>
                                        <p:attrNameLst>
                                          <p:attrName>ppt_x</p:attrName>
                                        </p:attrNameLst>
                                      </p:cBhvr>
                                      <p:tavLst>
                                        <p:tav tm="0">
                                          <p:val>
                                            <p:strVal val="#ppt_x"/>
                                          </p:val>
                                        </p:tav>
                                        <p:tav tm="100000">
                                          <p:val>
                                            <p:strVal val="#ppt_x"/>
                                          </p:val>
                                        </p:tav>
                                      </p:tavLst>
                                    </p:anim>
                                    <p:anim calcmode="lin" valueType="num">
                                      <p:cBhvr additive="base">
                                        <p:cTn id="31" dur="500" fill="hold"/>
                                        <p:tgtEl>
                                          <p:spTgt spid="14"/>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ppt_x"/>
                                          </p:val>
                                        </p:tav>
                                        <p:tav tm="100000">
                                          <p:val>
                                            <p:strVal val="#ppt_x"/>
                                          </p:val>
                                        </p:tav>
                                      </p:tavLst>
                                    </p:anim>
                                    <p:anim calcmode="lin" valueType="num">
                                      <p:cBhvr additive="base">
                                        <p:cTn id="35" dur="500" fill="hold"/>
                                        <p:tgtEl>
                                          <p:spTgt spid="5"/>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fill="hold"/>
                                        <p:tgtEl>
                                          <p:spTgt spid="16"/>
                                        </p:tgtEl>
                                        <p:attrNameLst>
                                          <p:attrName>ppt_x</p:attrName>
                                        </p:attrNameLst>
                                      </p:cBhvr>
                                      <p:tavLst>
                                        <p:tav tm="0">
                                          <p:val>
                                            <p:strVal val="#ppt_x"/>
                                          </p:val>
                                        </p:tav>
                                        <p:tav tm="100000">
                                          <p:val>
                                            <p:strVal val="#ppt_x"/>
                                          </p:val>
                                        </p:tav>
                                      </p:tavLst>
                                    </p:anim>
                                    <p:anim calcmode="lin" valueType="num">
                                      <p:cBhvr additive="base">
                                        <p:cTn id="3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par>
                                <p:cTn id="45" presetID="2" presetClass="entr" presetSubtype="4"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animBg="1"/>
      <p:bldP spid="16" grpId="0" animBg="1"/>
      <p:bldP spid="17" grpId="0" animBg="1"/>
      <p:bldP spid="18" grpId="0"/>
      <p:bldP spid="19"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rgbClr val="E2122D"/>
        </a:solidFill>
        <a:effectLst/>
      </p:bgPr>
    </p:bg>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B7E71AA6-6E0B-4F20-BCCA-8BF0DB97CB1C}"/>
              </a:ext>
            </a:extLst>
          </p:cNvPr>
          <p:cNvSpPr txBox="1"/>
          <p:nvPr/>
        </p:nvSpPr>
        <p:spPr>
          <a:xfrm>
            <a:off x="895350" y="2644170"/>
            <a:ext cx="10401299" cy="1138773"/>
          </a:xfrm>
          <a:prstGeom prst="rect">
            <a:avLst/>
          </a:prstGeom>
          <a:noFill/>
        </p:spPr>
        <p:txBody>
          <a:bodyPr wrap="square" rtlCol="0">
            <a:spAutoFit/>
          </a:bodyPr>
          <a:lstStyle/>
          <a:p>
            <a:r>
              <a:rPr lang="es-PE" sz="3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Módulo I.</a:t>
            </a:r>
          </a:p>
          <a:p>
            <a:r>
              <a:rPr lang="es-PE"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Introducción al lenguaje de programación R</a:t>
            </a:r>
            <a:endParaRPr lang="es-ES" sz="3600" b="1" dirty="0">
              <a:solidFill>
                <a:srgbClr val="FFC000"/>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05796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15E64FC-D029-4EDC-8CD5-6EEE351A3C49}"/>
              </a:ext>
            </a:extLst>
          </p:cNvPr>
          <p:cNvSpPr/>
          <p:nvPr/>
        </p:nvSpPr>
        <p:spPr>
          <a:xfrm>
            <a:off x="736003" y="2976282"/>
            <a:ext cx="5816387" cy="2990634"/>
          </a:xfrm>
          <a:prstGeom prst="rect">
            <a:avLst/>
          </a:prstGeom>
          <a:solidFill>
            <a:srgbClr val="FFD3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 name="Title 1">
            <a:extLst>
              <a:ext uri="{FF2B5EF4-FFF2-40B4-BE49-F238E27FC236}">
                <a16:creationId xmlns:a16="http://schemas.microsoft.com/office/drawing/2014/main" id="{F0EE8938-FF75-4EFC-B8B9-FCD69E9C4B53}"/>
              </a:ext>
            </a:extLst>
          </p:cNvPr>
          <p:cNvSpPr>
            <a:spLocks noGrp="1"/>
          </p:cNvSpPr>
          <p:nvPr>
            <p:ph type="title"/>
          </p:nvPr>
        </p:nvSpPr>
        <p:spPr>
          <a:xfrm>
            <a:off x="846357" y="89095"/>
            <a:ext cx="5706035" cy="2143116"/>
          </a:xfrm>
        </p:spPr>
        <p:txBody>
          <a:bodyPr>
            <a:normAutofit/>
          </a:bodyPr>
          <a:lstStyle/>
          <a:p>
            <a:r>
              <a:rPr lang="es-PE" sz="4000" b="1" dirty="0">
                <a:latin typeface="Oswald" panose="02000303000000000000" pitchFamily="2" charset="0"/>
                <a:ea typeface="Open Sans Light" panose="020B0306030504020204" pitchFamily="34" charset="0"/>
                <a:cs typeface="Open Sans Light" panose="020B0306030504020204" pitchFamily="34" charset="0"/>
              </a:rPr>
              <a:t>Comparaciones pareadas: </a:t>
            </a:r>
            <a:r>
              <a:rPr lang="es-PE" sz="4000" b="1" dirty="0" err="1">
                <a:latin typeface="Oswald" panose="02000303000000000000" pitchFamily="2" charset="0"/>
                <a:ea typeface="Open Sans Light" panose="020B0306030504020204" pitchFamily="34" charset="0"/>
                <a:cs typeface="Open Sans Light" panose="020B0306030504020204" pitchFamily="34" charset="0"/>
              </a:rPr>
              <a:t>anova</a:t>
            </a:r>
            <a:r>
              <a:rPr lang="es-PE" sz="4000" b="1" dirty="0">
                <a:latin typeface="Oswald" panose="02000303000000000000" pitchFamily="2" charset="0"/>
                <a:ea typeface="Open Sans Light" panose="020B0306030504020204" pitchFamily="34" charset="0"/>
                <a:cs typeface="Open Sans Light" panose="020B0306030504020204" pitchFamily="34" charset="0"/>
              </a:rPr>
              <a:t> (1 y 2 vías)</a:t>
            </a:r>
          </a:p>
        </p:txBody>
      </p:sp>
      <p:sp>
        <p:nvSpPr>
          <p:cNvPr id="4" name="Content Placeholder 2">
            <a:extLst>
              <a:ext uri="{FF2B5EF4-FFF2-40B4-BE49-F238E27FC236}">
                <a16:creationId xmlns:a16="http://schemas.microsoft.com/office/drawing/2014/main" id="{F8243B0E-C62A-4463-9116-089692CFD211}"/>
              </a:ext>
            </a:extLst>
          </p:cNvPr>
          <p:cNvSpPr>
            <a:spLocks noGrp="1"/>
          </p:cNvSpPr>
          <p:nvPr>
            <p:ph idx="1"/>
          </p:nvPr>
        </p:nvSpPr>
        <p:spPr>
          <a:xfrm>
            <a:off x="846356" y="2232211"/>
            <a:ext cx="5411008" cy="954340"/>
          </a:xfrm>
        </p:spPr>
        <p:txBody>
          <a:bodyPr/>
          <a:lstStyle/>
          <a:p>
            <a:r>
              <a:rPr lang="es-PE" dirty="0"/>
              <a:t>Modelo lineal en el que la variable(s) explicativa(s) es(son) categóricas (factores).</a:t>
            </a:r>
          </a:p>
        </p:txBody>
      </p:sp>
      <p:sp>
        <p:nvSpPr>
          <p:cNvPr id="5" name="Rectangle 4">
            <a:extLst>
              <a:ext uri="{FF2B5EF4-FFF2-40B4-BE49-F238E27FC236}">
                <a16:creationId xmlns:a16="http://schemas.microsoft.com/office/drawing/2014/main" id="{30EEBD17-6FC7-4E79-8EEE-BB3B3365ACAF}"/>
              </a:ext>
            </a:extLst>
          </p:cNvPr>
          <p:cNvSpPr/>
          <p:nvPr/>
        </p:nvSpPr>
        <p:spPr>
          <a:xfrm>
            <a:off x="6911789" y="3935506"/>
            <a:ext cx="4891054" cy="222411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TextBox 5">
            <a:extLst>
              <a:ext uri="{FF2B5EF4-FFF2-40B4-BE49-F238E27FC236}">
                <a16:creationId xmlns:a16="http://schemas.microsoft.com/office/drawing/2014/main" id="{124A84D0-2816-4FEA-A145-815DB2611612}"/>
              </a:ext>
            </a:extLst>
          </p:cNvPr>
          <p:cNvSpPr txBox="1"/>
          <p:nvPr/>
        </p:nvSpPr>
        <p:spPr>
          <a:xfrm>
            <a:off x="7146574" y="4020919"/>
            <a:ext cx="3625327" cy="2062103"/>
          </a:xfrm>
          <a:prstGeom prst="rect">
            <a:avLst/>
          </a:prstGeom>
          <a:noFill/>
        </p:spPr>
        <p:txBody>
          <a:bodyPr wrap="square" numCol="1" rtlCol="0">
            <a:spAutoFit/>
          </a:bodyPr>
          <a:lstStyle/>
          <a:p>
            <a:r>
              <a:rPr lang="es-PE" sz="1600" dirty="0">
                <a:solidFill>
                  <a:schemeClr val="tx2">
                    <a:lumMod val="75000"/>
                  </a:schemeClr>
                </a:solidFill>
                <a:latin typeface="Consolas" panose="020B0609020204030204" pitchFamily="49" charset="0"/>
              </a:rPr>
              <a:t># </a:t>
            </a:r>
            <a:r>
              <a:rPr lang="es-PE" sz="1600" dirty="0" err="1">
                <a:solidFill>
                  <a:schemeClr val="tx2">
                    <a:lumMod val="75000"/>
                  </a:schemeClr>
                </a:solidFill>
                <a:latin typeface="Consolas" panose="020B0609020204030204" pitchFamily="49" charset="0"/>
              </a:rPr>
              <a:t>Anova</a:t>
            </a:r>
            <a:r>
              <a:rPr lang="es-PE" sz="1600" dirty="0">
                <a:solidFill>
                  <a:schemeClr val="tx2">
                    <a:lumMod val="75000"/>
                  </a:schemeClr>
                </a:solidFill>
                <a:latin typeface="Consolas" panose="020B0609020204030204" pitchFamily="49" charset="0"/>
              </a:rPr>
              <a:t> de una vía</a:t>
            </a:r>
            <a:endParaRPr lang="es-PE" sz="1600" dirty="0">
              <a:latin typeface="Consolas" panose="020B0609020204030204" pitchFamily="49" charset="0"/>
            </a:endParaRPr>
          </a:p>
          <a:p>
            <a:r>
              <a:rPr lang="es-PE" sz="1600" dirty="0" err="1">
                <a:latin typeface="Consolas" panose="020B0609020204030204" pitchFamily="49" charset="0"/>
              </a:rPr>
              <a:t>aov</a:t>
            </a:r>
            <a:r>
              <a:rPr lang="es-PE" sz="1600" dirty="0">
                <a:latin typeface="Consolas" panose="020B0609020204030204" pitchFamily="49" charset="0"/>
              </a:rPr>
              <a:t>(lm(y ~ x, data=DF))</a:t>
            </a:r>
          </a:p>
          <a:p>
            <a:endParaRPr lang="es-PE" sz="1600" dirty="0">
              <a:solidFill>
                <a:schemeClr val="tx2">
                  <a:lumMod val="75000"/>
                </a:schemeClr>
              </a:solidFill>
              <a:latin typeface="Consolas" panose="020B0609020204030204" pitchFamily="49" charset="0"/>
            </a:endParaRPr>
          </a:p>
          <a:p>
            <a:r>
              <a:rPr lang="es-PE" sz="1600" dirty="0">
                <a:solidFill>
                  <a:schemeClr val="tx2">
                    <a:lumMod val="75000"/>
                  </a:schemeClr>
                </a:solidFill>
                <a:latin typeface="Consolas" panose="020B0609020204030204" pitchFamily="49" charset="0"/>
              </a:rPr>
              <a:t># </a:t>
            </a:r>
            <a:r>
              <a:rPr lang="es-PE" sz="1600" dirty="0" err="1">
                <a:solidFill>
                  <a:schemeClr val="tx2">
                    <a:lumMod val="75000"/>
                  </a:schemeClr>
                </a:solidFill>
                <a:latin typeface="Consolas" panose="020B0609020204030204" pitchFamily="49" charset="0"/>
              </a:rPr>
              <a:t>Anova</a:t>
            </a:r>
            <a:r>
              <a:rPr lang="es-PE" sz="1600" dirty="0">
                <a:solidFill>
                  <a:schemeClr val="tx2">
                    <a:lumMod val="75000"/>
                  </a:schemeClr>
                </a:solidFill>
                <a:latin typeface="Consolas" panose="020B0609020204030204" pitchFamily="49" charset="0"/>
              </a:rPr>
              <a:t> de dos vías</a:t>
            </a:r>
            <a:endParaRPr lang="es-PE" sz="1600" dirty="0">
              <a:latin typeface="Consolas" panose="020B0609020204030204" pitchFamily="49" charset="0"/>
            </a:endParaRPr>
          </a:p>
          <a:p>
            <a:r>
              <a:rPr lang="es-PE" sz="1600" dirty="0" err="1">
                <a:latin typeface="Consolas" panose="020B0609020204030204" pitchFamily="49" charset="0"/>
              </a:rPr>
              <a:t>aov</a:t>
            </a:r>
            <a:r>
              <a:rPr lang="es-PE" sz="1600" dirty="0">
                <a:latin typeface="Consolas" panose="020B0609020204030204" pitchFamily="49" charset="0"/>
              </a:rPr>
              <a:t>(lm(y ~ x1 + x2, data=DF))</a:t>
            </a:r>
          </a:p>
          <a:p>
            <a:endParaRPr lang="es-PE" sz="1600" dirty="0">
              <a:solidFill>
                <a:schemeClr val="tx2">
                  <a:lumMod val="75000"/>
                </a:schemeClr>
              </a:solidFill>
              <a:latin typeface="Consolas" panose="020B0609020204030204" pitchFamily="49" charset="0"/>
            </a:endParaRPr>
          </a:p>
          <a:p>
            <a:r>
              <a:rPr lang="es-PE" sz="1600" dirty="0">
                <a:solidFill>
                  <a:schemeClr val="tx2">
                    <a:lumMod val="75000"/>
                  </a:schemeClr>
                </a:solidFill>
                <a:latin typeface="Consolas" panose="020B0609020204030204" pitchFamily="49" charset="0"/>
              </a:rPr>
              <a:t># Prueba Post Hoc</a:t>
            </a:r>
            <a:endParaRPr lang="es-PE" sz="1600" dirty="0">
              <a:latin typeface="Consolas" panose="020B0609020204030204" pitchFamily="49" charset="0"/>
            </a:endParaRPr>
          </a:p>
          <a:p>
            <a:r>
              <a:rPr lang="es-PE" sz="1600" dirty="0" err="1">
                <a:latin typeface="Consolas" panose="020B0609020204030204" pitchFamily="49" charset="0"/>
              </a:rPr>
              <a:t>tukeyHSD</a:t>
            </a:r>
            <a:r>
              <a:rPr lang="es-PE" sz="1600" dirty="0">
                <a:latin typeface="Consolas" panose="020B0609020204030204" pitchFamily="49" charset="0"/>
              </a:rPr>
              <a:t>()</a:t>
            </a:r>
          </a:p>
        </p:txBody>
      </p:sp>
      <p:sp>
        <p:nvSpPr>
          <p:cNvPr id="8" name="TextBox 7">
            <a:extLst>
              <a:ext uri="{FF2B5EF4-FFF2-40B4-BE49-F238E27FC236}">
                <a16:creationId xmlns:a16="http://schemas.microsoft.com/office/drawing/2014/main" id="{5C6173DB-381E-406B-B608-52703CBB82BA}"/>
              </a:ext>
            </a:extLst>
          </p:cNvPr>
          <p:cNvSpPr txBox="1"/>
          <p:nvPr/>
        </p:nvSpPr>
        <p:spPr>
          <a:xfrm>
            <a:off x="846356" y="3073817"/>
            <a:ext cx="5706035" cy="2893100"/>
          </a:xfrm>
          <a:prstGeom prst="rect">
            <a:avLst/>
          </a:prstGeom>
          <a:noFill/>
        </p:spPr>
        <p:txBody>
          <a:bodyPr wrap="square">
            <a:spAutoFit/>
          </a:bodyPr>
          <a:lstStyle/>
          <a:p>
            <a:r>
              <a:rPr lang="es-ES" sz="1600" b="1" dirty="0">
                <a:latin typeface="Open Sans" panose="020B0606030504020204" pitchFamily="34" charset="0"/>
                <a:ea typeface="Open Sans" panose="020B0606030504020204" pitchFamily="34" charset="0"/>
                <a:cs typeface="Open Sans" panose="020B0606030504020204" pitchFamily="34" charset="0"/>
              </a:rPr>
              <a:t>A1</a:t>
            </a:r>
            <a:r>
              <a:rPr lang="en-US" sz="1600" b="1" dirty="0">
                <a:latin typeface="Open Sans" panose="020B0606030504020204" pitchFamily="34" charset="0"/>
                <a:ea typeface="Open Sans" panose="020B0606030504020204" pitchFamily="34" charset="0"/>
                <a:cs typeface="Open Sans" panose="020B0606030504020204" pitchFamily="34" charset="0"/>
              </a:rPr>
              <a:t>: </a:t>
            </a:r>
            <a:r>
              <a:rPr lang="en-US" sz="1600" dirty="0">
                <a:latin typeface="Open Sans" panose="020B0606030504020204" pitchFamily="34" charset="0"/>
                <a:ea typeface="Open Sans" panose="020B0606030504020204" pitchFamily="34" charset="0"/>
                <a:cs typeface="Open Sans" panose="020B0606030504020204" pitchFamily="34" charset="0"/>
              </a:rPr>
              <a:t>La variable </a:t>
            </a:r>
            <a:r>
              <a:rPr lang="en-US" sz="1600" dirty="0" err="1">
                <a:latin typeface="Open Sans" panose="020B0606030504020204" pitchFamily="34" charset="0"/>
                <a:ea typeface="Open Sans" panose="020B0606030504020204" pitchFamily="34" charset="0"/>
                <a:cs typeface="Open Sans" panose="020B0606030504020204" pitchFamily="34" charset="0"/>
              </a:rPr>
              <a:t>respuesta</a:t>
            </a:r>
            <a:r>
              <a:rPr lang="en-US" sz="1600" dirty="0">
                <a:latin typeface="Open Sans" panose="020B0606030504020204" pitchFamily="34" charset="0"/>
                <a:ea typeface="Open Sans" panose="020B0606030504020204" pitchFamily="34" charset="0"/>
                <a:cs typeface="Open Sans" panose="020B0606030504020204" pitchFamily="34" charset="0"/>
              </a:rPr>
              <a:t> debe ser continua </a:t>
            </a:r>
          </a:p>
          <a:p>
            <a:pPr lvl="1"/>
            <a:r>
              <a:rPr lang="es-ES" sz="1400" b="1" dirty="0">
                <a:latin typeface="Open Sans" panose="020B0606030504020204" pitchFamily="34" charset="0"/>
                <a:ea typeface="Open Sans" panose="020B0606030504020204" pitchFamily="34" charset="0"/>
                <a:cs typeface="Open Sans" panose="020B0606030504020204" pitchFamily="34" charset="0"/>
              </a:rPr>
              <a:t>OPCIONES</a:t>
            </a:r>
            <a:r>
              <a:rPr lang="es-ES" sz="1400" dirty="0">
                <a:latin typeface="Open Sans" panose="020B0606030504020204" pitchFamily="34" charset="0"/>
                <a:ea typeface="Open Sans" panose="020B0606030504020204" pitchFamily="34" charset="0"/>
                <a:cs typeface="Open Sans" panose="020B0606030504020204" pitchFamily="34" charset="0"/>
              </a:rPr>
              <a:t>: GLM u otras regresiones avanzadas</a:t>
            </a:r>
            <a:r>
              <a:rPr lang="en-US" sz="1400" dirty="0">
                <a:latin typeface="Open Sans" panose="020B0606030504020204" pitchFamily="34" charset="0"/>
                <a:ea typeface="Open Sans" panose="020B0606030504020204" pitchFamily="34" charset="0"/>
                <a:cs typeface="Open Sans" panose="020B0606030504020204" pitchFamily="34" charset="0"/>
              </a:rPr>
              <a:t>.</a:t>
            </a:r>
          </a:p>
          <a:p>
            <a:r>
              <a:rPr lang="es-ES" sz="1600" b="1" dirty="0">
                <a:latin typeface="Open Sans" panose="020B0606030504020204" pitchFamily="34" charset="0"/>
                <a:ea typeface="Open Sans" panose="020B0606030504020204" pitchFamily="34" charset="0"/>
                <a:cs typeface="Open Sans" panose="020B0606030504020204" pitchFamily="34" charset="0"/>
              </a:rPr>
              <a:t>A2</a:t>
            </a:r>
            <a:r>
              <a:rPr lang="en-US" sz="1600" b="1" dirty="0">
                <a:latin typeface="Open Sans" panose="020B0606030504020204" pitchFamily="34" charset="0"/>
                <a:ea typeface="Open Sans" panose="020B0606030504020204" pitchFamily="34" charset="0"/>
                <a:cs typeface="Open Sans" panose="020B0606030504020204" pitchFamily="34" charset="0"/>
              </a:rPr>
              <a:t>: </a:t>
            </a:r>
            <a:r>
              <a:rPr lang="es-ES" sz="1600" dirty="0">
                <a:latin typeface="Open Sans" panose="020B0606030504020204" pitchFamily="34" charset="0"/>
                <a:ea typeface="Open Sans" panose="020B0606030504020204" pitchFamily="34" charset="0"/>
                <a:cs typeface="Open Sans" panose="020B0606030504020204" pitchFamily="34" charset="0"/>
              </a:rPr>
              <a:t>Los </a:t>
            </a:r>
            <a:r>
              <a:rPr lang="es-ES" sz="1600" b="1" dirty="0">
                <a:latin typeface="Open Sans" panose="020B0606030504020204" pitchFamily="34" charset="0"/>
                <a:ea typeface="Open Sans" panose="020B0606030504020204" pitchFamily="34" charset="0"/>
                <a:cs typeface="Open Sans" panose="020B0606030504020204" pitchFamily="34" charset="0"/>
              </a:rPr>
              <a:t>residuales</a:t>
            </a:r>
            <a:r>
              <a:rPr lang="es-ES" sz="1600" dirty="0">
                <a:latin typeface="Open Sans" panose="020B0606030504020204" pitchFamily="34" charset="0"/>
                <a:ea typeface="Open Sans" panose="020B0606030504020204" pitchFamily="34" charset="0"/>
                <a:cs typeface="Open Sans" panose="020B0606030504020204" pitchFamily="34" charset="0"/>
              </a:rPr>
              <a:t> son independientes, es decir, provienen de observaciones independientes.</a:t>
            </a:r>
          </a:p>
          <a:p>
            <a:pPr lvl="1"/>
            <a:r>
              <a:rPr lang="es-ES" sz="1400" b="1" dirty="0">
                <a:latin typeface="Open Sans" panose="020B0606030504020204" pitchFamily="34" charset="0"/>
                <a:ea typeface="Open Sans" panose="020B0606030504020204" pitchFamily="34" charset="0"/>
                <a:cs typeface="Open Sans" panose="020B0606030504020204" pitchFamily="34" charset="0"/>
              </a:rPr>
              <a:t>OPCIONES</a:t>
            </a:r>
            <a:r>
              <a:rPr lang="es-ES" sz="1400" dirty="0">
                <a:latin typeface="Open Sans" panose="020B0606030504020204" pitchFamily="34" charset="0"/>
                <a:ea typeface="Open Sans" panose="020B0606030504020204" pitchFamily="34" charset="0"/>
                <a:cs typeface="Open Sans" panose="020B0606030504020204" pitchFamily="34" charset="0"/>
              </a:rPr>
              <a:t>: Si las muestras son dependientes, realizar LMM.</a:t>
            </a:r>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600" b="1" dirty="0">
                <a:latin typeface="Open Sans" panose="020B0606030504020204" pitchFamily="34" charset="0"/>
                <a:ea typeface="Open Sans" panose="020B0606030504020204" pitchFamily="34" charset="0"/>
                <a:cs typeface="Open Sans" panose="020B0606030504020204" pitchFamily="34" charset="0"/>
              </a:rPr>
              <a:t>A3: </a:t>
            </a:r>
            <a:r>
              <a:rPr lang="en-US" sz="1600" dirty="0">
                <a:latin typeface="Open Sans" panose="020B0606030504020204" pitchFamily="34" charset="0"/>
                <a:ea typeface="Open Sans" panose="020B0606030504020204" pitchFamily="34" charset="0"/>
                <a:cs typeface="Open Sans" panose="020B0606030504020204" pitchFamily="34" charset="0"/>
              </a:rPr>
              <a:t>La variable </a:t>
            </a:r>
            <a:r>
              <a:rPr lang="en-US" sz="1600" dirty="0" err="1">
                <a:latin typeface="Open Sans" panose="020B0606030504020204" pitchFamily="34" charset="0"/>
                <a:ea typeface="Open Sans" panose="020B0606030504020204" pitchFamily="34" charset="0"/>
                <a:cs typeface="Open Sans" panose="020B0606030504020204" pitchFamily="34" charset="0"/>
              </a:rPr>
              <a:t>respuesta</a:t>
            </a:r>
            <a:r>
              <a:rPr lang="en-US" sz="1600" dirty="0">
                <a:latin typeface="Open Sans" panose="020B0606030504020204" pitchFamily="34" charset="0"/>
                <a:ea typeface="Open Sans" panose="020B0606030504020204" pitchFamily="34" charset="0"/>
                <a:cs typeface="Open Sans" panose="020B0606030504020204" pitchFamily="34" charset="0"/>
              </a:rPr>
              <a:t> no debe </a:t>
            </a:r>
            <a:r>
              <a:rPr lang="en-US" sz="1600" dirty="0" err="1">
                <a:latin typeface="Open Sans" panose="020B0606030504020204" pitchFamily="34" charset="0"/>
                <a:ea typeface="Open Sans" panose="020B0606030504020204" pitchFamily="34" charset="0"/>
                <a:cs typeface="Open Sans" panose="020B0606030504020204" pitchFamily="34" charset="0"/>
              </a:rPr>
              <a:t>tener</a:t>
            </a:r>
            <a:r>
              <a:rPr lang="en-US" sz="1600" dirty="0">
                <a:latin typeface="Open Sans" panose="020B0606030504020204" pitchFamily="34" charset="0"/>
                <a:ea typeface="Open Sans" panose="020B0606030504020204" pitchFamily="34" charset="0"/>
                <a:cs typeface="Open Sans" panose="020B0606030504020204" pitchFamily="34" charset="0"/>
              </a:rPr>
              <a:t> outliers </a:t>
            </a:r>
            <a:r>
              <a:rPr lang="en-US" sz="1600" dirty="0" err="1">
                <a:latin typeface="Open Sans" panose="020B0606030504020204" pitchFamily="34" charset="0"/>
                <a:ea typeface="Open Sans" panose="020B0606030504020204" pitchFamily="34" charset="0"/>
                <a:cs typeface="Open Sans" panose="020B0606030504020204" pitchFamily="34" charset="0"/>
              </a:rPr>
              <a:t>en</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ningún</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nivel</a:t>
            </a:r>
            <a:r>
              <a:rPr lang="en-US" sz="1600" dirty="0">
                <a:latin typeface="Open Sans" panose="020B0606030504020204" pitchFamily="34" charset="0"/>
                <a:ea typeface="Open Sans" panose="020B0606030504020204" pitchFamily="34" charset="0"/>
                <a:cs typeface="Open Sans" panose="020B0606030504020204" pitchFamily="34" charset="0"/>
              </a:rPr>
              <a:t> de </a:t>
            </a:r>
            <a:r>
              <a:rPr lang="en-US" sz="1600" dirty="0" err="1">
                <a:latin typeface="Open Sans" panose="020B0606030504020204" pitchFamily="34" charset="0"/>
                <a:ea typeface="Open Sans" panose="020B0606030504020204" pitchFamily="34" charset="0"/>
                <a:cs typeface="Open Sans" panose="020B0606030504020204" pitchFamily="34" charset="0"/>
              </a:rPr>
              <a:t>análisis</a:t>
            </a:r>
            <a:r>
              <a:rPr lang="en-US" sz="1600" dirty="0">
                <a:latin typeface="Open Sans" panose="020B0606030504020204" pitchFamily="34" charset="0"/>
                <a:ea typeface="Open Sans" panose="020B0606030504020204" pitchFamily="34" charset="0"/>
                <a:cs typeface="Open Sans" panose="020B0606030504020204" pitchFamily="34" charset="0"/>
              </a:rPr>
              <a:t>.</a:t>
            </a:r>
          </a:p>
          <a:p>
            <a:r>
              <a:rPr lang="es-ES" sz="1600" b="1" dirty="0">
                <a:latin typeface="Open Sans" panose="020B0606030504020204" pitchFamily="34" charset="0"/>
                <a:ea typeface="Open Sans" panose="020B0606030504020204" pitchFamily="34" charset="0"/>
                <a:cs typeface="Open Sans" panose="020B0606030504020204" pitchFamily="34" charset="0"/>
              </a:rPr>
              <a:t>A4</a:t>
            </a:r>
            <a:r>
              <a:rPr lang="en-US" sz="1600" b="1" dirty="0">
                <a:latin typeface="Open Sans" panose="020B0606030504020204" pitchFamily="34" charset="0"/>
                <a:ea typeface="Open Sans" panose="020B0606030504020204" pitchFamily="34" charset="0"/>
                <a:cs typeface="Open Sans" panose="020B0606030504020204" pitchFamily="34" charset="0"/>
              </a:rPr>
              <a:t>: </a:t>
            </a:r>
            <a:r>
              <a:rPr lang="es-ES" sz="1600" dirty="0">
                <a:latin typeface="Open Sans" panose="020B0606030504020204" pitchFamily="34" charset="0"/>
                <a:ea typeface="Open Sans" panose="020B0606030504020204" pitchFamily="34" charset="0"/>
                <a:cs typeface="Open Sans" panose="020B0606030504020204" pitchFamily="34" charset="0"/>
              </a:rPr>
              <a:t>Los </a:t>
            </a:r>
            <a:r>
              <a:rPr lang="es-ES" sz="1600" b="1" dirty="0">
                <a:latin typeface="Open Sans" panose="020B0606030504020204" pitchFamily="34" charset="0"/>
                <a:ea typeface="Open Sans" panose="020B0606030504020204" pitchFamily="34" charset="0"/>
                <a:cs typeface="Open Sans" panose="020B0606030504020204" pitchFamily="34" charset="0"/>
              </a:rPr>
              <a:t>residuales</a:t>
            </a:r>
            <a:r>
              <a:rPr lang="es-ES" sz="1600" dirty="0">
                <a:latin typeface="Open Sans" panose="020B0606030504020204" pitchFamily="34" charset="0"/>
                <a:ea typeface="Open Sans" panose="020B0606030504020204" pitchFamily="34" charset="0"/>
                <a:cs typeface="Open Sans" panose="020B0606030504020204" pitchFamily="34" charset="0"/>
              </a:rPr>
              <a:t> tienen distribución normal.</a:t>
            </a:r>
          </a:p>
          <a:p>
            <a:pPr lvl="1"/>
            <a:r>
              <a:rPr lang="es-ES" sz="1400" b="1" dirty="0">
                <a:latin typeface="Open Sans" panose="020B0606030504020204" pitchFamily="34" charset="0"/>
                <a:ea typeface="Open Sans" panose="020B0606030504020204" pitchFamily="34" charset="0"/>
                <a:cs typeface="Open Sans" panose="020B0606030504020204" pitchFamily="34" charset="0"/>
              </a:rPr>
              <a:t>OPCIONES</a:t>
            </a:r>
            <a:r>
              <a:rPr lang="es-ES" sz="1400" dirty="0">
                <a:latin typeface="Open Sans" panose="020B0606030504020204" pitchFamily="34" charset="0"/>
                <a:ea typeface="Open Sans" panose="020B0606030504020204" pitchFamily="34" charset="0"/>
                <a:cs typeface="Open Sans" panose="020B0606030504020204" pitchFamily="34" charset="0"/>
              </a:rPr>
              <a:t>: Kruskal-Wallis. </a:t>
            </a:r>
          </a:p>
          <a:p>
            <a:r>
              <a:rPr lang="es-ES" sz="1600" b="1" dirty="0">
                <a:latin typeface="Open Sans" panose="020B0606030504020204" pitchFamily="34" charset="0"/>
                <a:ea typeface="Open Sans" panose="020B0606030504020204" pitchFamily="34" charset="0"/>
                <a:cs typeface="Open Sans" panose="020B0606030504020204" pitchFamily="34" charset="0"/>
              </a:rPr>
              <a:t>A5: </a:t>
            </a:r>
            <a:r>
              <a:rPr lang="es-ES" sz="1600" dirty="0">
                <a:latin typeface="Open Sans" panose="020B0606030504020204" pitchFamily="34" charset="0"/>
                <a:ea typeface="Open Sans" panose="020B0606030504020204" pitchFamily="34" charset="0"/>
                <a:cs typeface="Open Sans" panose="020B0606030504020204" pitchFamily="34" charset="0"/>
              </a:rPr>
              <a:t>Los </a:t>
            </a:r>
            <a:r>
              <a:rPr lang="es-ES" sz="1600" b="1" dirty="0">
                <a:latin typeface="Open Sans" panose="020B0606030504020204" pitchFamily="34" charset="0"/>
                <a:ea typeface="Open Sans" panose="020B0606030504020204" pitchFamily="34" charset="0"/>
                <a:cs typeface="Open Sans" panose="020B0606030504020204" pitchFamily="34" charset="0"/>
              </a:rPr>
              <a:t>residuales</a:t>
            </a:r>
            <a:r>
              <a:rPr lang="es-ES" sz="1600" dirty="0">
                <a:latin typeface="Open Sans" panose="020B0606030504020204" pitchFamily="34" charset="0"/>
                <a:ea typeface="Open Sans" panose="020B0606030504020204" pitchFamily="34" charset="0"/>
                <a:cs typeface="Open Sans" panose="020B0606030504020204" pitchFamily="34" charset="0"/>
              </a:rPr>
              <a:t> son </a:t>
            </a:r>
            <a:r>
              <a:rPr lang="es-ES" sz="1600" dirty="0" err="1">
                <a:latin typeface="Open Sans" panose="020B0606030504020204" pitchFamily="34" charset="0"/>
                <a:ea typeface="Open Sans" panose="020B0606030504020204" pitchFamily="34" charset="0"/>
                <a:cs typeface="Open Sans" panose="020B0606030504020204" pitchFamily="34" charset="0"/>
              </a:rPr>
              <a:t>homocedásticos</a:t>
            </a:r>
            <a:r>
              <a:rPr lang="es-ES" sz="1600" dirty="0">
                <a:latin typeface="Open Sans" panose="020B0606030504020204" pitchFamily="34" charset="0"/>
                <a:ea typeface="Open Sans" panose="020B0606030504020204" pitchFamily="34" charset="0"/>
                <a:cs typeface="Open Sans" panose="020B0606030504020204" pitchFamily="34" charset="0"/>
              </a:rPr>
              <a:t>. </a:t>
            </a:r>
          </a:p>
          <a:p>
            <a:pPr lvl="1"/>
            <a:r>
              <a:rPr lang="es-ES" sz="1400" b="1" dirty="0">
                <a:latin typeface="Open Sans" panose="020B0606030504020204" pitchFamily="34" charset="0"/>
                <a:ea typeface="Open Sans" panose="020B0606030504020204" pitchFamily="34" charset="0"/>
                <a:cs typeface="Open Sans" panose="020B0606030504020204" pitchFamily="34" charset="0"/>
              </a:rPr>
              <a:t>OPCIONES</a:t>
            </a:r>
            <a:r>
              <a:rPr lang="es-ES" sz="1400" dirty="0">
                <a:latin typeface="Open Sans" panose="020B0606030504020204" pitchFamily="34" charset="0"/>
                <a:ea typeface="Open Sans" panose="020B0606030504020204" pitchFamily="34" charset="0"/>
                <a:cs typeface="Open Sans" panose="020B0606030504020204" pitchFamily="34" charset="0"/>
              </a:rPr>
              <a:t>: Kruskal-Wallis (no paramétrico), o ANOVA con corrección de Welch.</a:t>
            </a:r>
          </a:p>
        </p:txBody>
      </p:sp>
      <p:pic>
        <p:nvPicPr>
          <p:cNvPr id="5122" name="Picture 2" descr="ggplot2 Based Plots with Statistical Details • ggstatsplot">
            <a:extLst>
              <a:ext uri="{FF2B5EF4-FFF2-40B4-BE49-F238E27FC236}">
                <a16:creationId xmlns:a16="http://schemas.microsoft.com/office/drawing/2014/main" id="{997A05B3-A13F-432F-B142-50C9EE8B2C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8000" y="196822"/>
            <a:ext cx="5126915" cy="3662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78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E8938-FF75-4EFC-B8B9-FCD69E9C4B53}"/>
              </a:ext>
            </a:extLst>
          </p:cNvPr>
          <p:cNvSpPr>
            <a:spLocks noGrp="1"/>
          </p:cNvSpPr>
          <p:nvPr>
            <p:ph type="title"/>
          </p:nvPr>
        </p:nvSpPr>
        <p:spPr/>
        <p:txBody>
          <a:bodyPr>
            <a:normAutofit/>
          </a:bodyPr>
          <a:lstStyle/>
          <a:p>
            <a:r>
              <a:rPr lang="es-PE" sz="4000" b="1" dirty="0">
                <a:latin typeface="Oswald" panose="02000303000000000000" pitchFamily="2" charset="0"/>
                <a:ea typeface="Open Sans Light" panose="020B0306030504020204" pitchFamily="34" charset="0"/>
                <a:cs typeface="Open Sans Light" panose="020B0306030504020204" pitchFamily="34" charset="0"/>
              </a:rPr>
              <a:t>Lenguaje de programación R</a:t>
            </a:r>
          </a:p>
        </p:txBody>
      </p:sp>
      <p:sp>
        <p:nvSpPr>
          <p:cNvPr id="3" name="Content Placeholder 2">
            <a:extLst>
              <a:ext uri="{FF2B5EF4-FFF2-40B4-BE49-F238E27FC236}">
                <a16:creationId xmlns:a16="http://schemas.microsoft.com/office/drawing/2014/main" id="{6F6EE24D-D4AE-4671-8E2F-114BE48E1582}"/>
              </a:ext>
            </a:extLst>
          </p:cNvPr>
          <p:cNvSpPr>
            <a:spLocks noGrp="1"/>
          </p:cNvSpPr>
          <p:nvPr>
            <p:ph idx="1"/>
          </p:nvPr>
        </p:nvSpPr>
        <p:spPr/>
        <p:txBody>
          <a:bodyPr/>
          <a:lstStyle/>
          <a:p>
            <a:r>
              <a:rPr lang="es-PE" b="1" dirty="0"/>
              <a:t>Programar: </a:t>
            </a:r>
            <a:r>
              <a:rPr lang="es-PE" dirty="0"/>
              <a:t>dar ordenes a una computadora esperando un resultado.</a:t>
            </a:r>
          </a:p>
          <a:p>
            <a:r>
              <a:rPr lang="es-PE" b="1" dirty="0"/>
              <a:t>Lenguaje de programación: </a:t>
            </a:r>
            <a:r>
              <a:rPr lang="es-PE" dirty="0"/>
              <a:t>sintaxis con la cual se escriben las órdenes.</a:t>
            </a:r>
          </a:p>
          <a:p>
            <a:endParaRPr lang="es-PE" dirty="0"/>
          </a:p>
        </p:txBody>
      </p:sp>
      <p:pic>
        <p:nvPicPr>
          <p:cNvPr id="4" name="Picture 2" descr="RStudio - Wikipedia, la enciclopedia libre">
            <a:extLst>
              <a:ext uri="{FF2B5EF4-FFF2-40B4-BE49-F238E27FC236}">
                <a16:creationId xmlns:a16="http://schemas.microsoft.com/office/drawing/2014/main" id="{B2ABB6A2-239D-4291-8339-B05D475D98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1755" y="3544385"/>
            <a:ext cx="2873193" cy="100827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Qué es R Software | Máxima Formación">
            <a:extLst>
              <a:ext uri="{FF2B5EF4-FFF2-40B4-BE49-F238E27FC236}">
                <a16:creationId xmlns:a16="http://schemas.microsoft.com/office/drawing/2014/main" id="{BB29DCDC-40B2-49AD-861B-1BFD2F6C78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6492" y="1029467"/>
            <a:ext cx="1391304" cy="12173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Todo lo que necesitas para aprender PYTHON ya 🔥">
            <a:extLst>
              <a:ext uri="{FF2B5EF4-FFF2-40B4-BE49-F238E27FC236}">
                <a16:creationId xmlns:a16="http://schemas.microsoft.com/office/drawing/2014/main" id="{A632FD46-BEFE-4328-8753-5E657F452BCA}"/>
              </a:ext>
            </a:extLst>
          </p:cNvPr>
          <p:cNvPicPr>
            <a:picLocks noChangeAspect="1" noChangeArrowheads="1"/>
          </p:cNvPicPr>
          <p:nvPr/>
        </p:nvPicPr>
        <p:blipFill rotWithShape="1">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l="25759" r="25551"/>
          <a:stretch/>
        </p:blipFill>
        <p:spPr bwMode="auto">
          <a:xfrm>
            <a:off x="9973600" y="2379170"/>
            <a:ext cx="1380200" cy="17666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Mis extensiones indispensables para VSCode - AlexMedina.net">
            <a:extLst>
              <a:ext uri="{FF2B5EF4-FFF2-40B4-BE49-F238E27FC236}">
                <a16:creationId xmlns:a16="http://schemas.microsoft.com/office/drawing/2014/main" id="{E561EFA9-55E1-4BDA-81A9-ACC5A62EE461}"/>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28068" b="20480"/>
          <a:stretch/>
        </p:blipFill>
        <p:spPr bwMode="auto">
          <a:xfrm>
            <a:off x="6461755" y="4897665"/>
            <a:ext cx="3181106" cy="7611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JavaScript - Wikipedia, la enciclopedia libre">
            <a:extLst>
              <a:ext uri="{FF2B5EF4-FFF2-40B4-BE49-F238E27FC236}">
                <a16:creationId xmlns:a16="http://schemas.microsoft.com/office/drawing/2014/main" id="{D967D726-CA2E-485D-9747-D75D07A991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91833" y="4278137"/>
            <a:ext cx="1261967" cy="1261967"/>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RStudio ejemplo de paneles - Diego Calvo">
            <a:extLst>
              <a:ext uri="{FF2B5EF4-FFF2-40B4-BE49-F238E27FC236}">
                <a16:creationId xmlns:a16="http://schemas.microsoft.com/office/drawing/2014/main" id="{8651A3D1-F07F-44DA-ACEF-6746C36296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17200" y="2678391"/>
            <a:ext cx="3865555" cy="3218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3869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9B8C6C-EA35-48E9-A9C4-B06394C05E54}"/>
              </a:ext>
            </a:extLst>
          </p:cNvPr>
          <p:cNvSpPr/>
          <p:nvPr/>
        </p:nvSpPr>
        <p:spPr>
          <a:xfrm>
            <a:off x="838200" y="4017818"/>
            <a:ext cx="10515600" cy="218901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 name="Title 1">
            <a:extLst>
              <a:ext uri="{FF2B5EF4-FFF2-40B4-BE49-F238E27FC236}">
                <a16:creationId xmlns:a16="http://schemas.microsoft.com/office/drawing/2014/main" id="{F0EE8938-FF75-4EFC-B8B9-FCD69E9C4B53}"/>
              </a:ext>
            </a:extLst>
          </p:cNvPr>
          <p:cNvSpPr>
            <a:spLocks noGrp="1"/>
          </p:cNvSpPr>
          <p:nvPr>
            <p:ph type="title"/>
          </p:nvPr>
        </p:nvSpPr>
        <p:spPr/>
        <p:txBody>
          <a:bodyPr>
            <a:normAutofit/>
          </a:bodyPr>
          <a:lstStyle/>
          <a:p>
            <a:r>
              <a:rPr lang="es-PE" sz="4000" b="1" dirty="0">
                <a:latin typeface="Oswald" panose="02000303000000000000" pitchFamily="2" charset="0"/>
                <a:ea typeface="Open Sans Light" panose="020B0306030504020204" pitchFamily="34" charset="0"/>
                <a:cs typeface="Open Sans Light" panose="020B0306030504020204" pitchFamily="34" charset="0"/>
              </a:rPr>
              <a:t>Variables: creación</a:t>
            </a:r>
          </a:p>
        </p:txBody>
      </p:sp>
      <p:sp>
        <p:nvSpPr>
          <p:cNvPr id="9" name="Content Placeholder 2">
            <a:extLst>
              <a:ext uri="{FF2B5EF4-FFF2-40B4-BE49-F238E27FC236}">
                <a16:creationId xmlns:a16="http://schemas.microsoft.com/office/drawing/2014/main" id="{641E2E8B-DEEB-40BB-AA58-57DAD354500F}"/>
              </a:ext>
            </a:extLst>
          </p:cNvPr>
          <p:cNvSpPr>
            <a:spLocks noGrp="1"/>
          </p:cNvSpPr>
          <p:nvPr>
            <p:ph idx="1"/>
          </p:nvPr>
        </p:nvSpPr>
        <p:spPr>
          <a:xfrm>
            <a:off x="838200" y="1853929"/>
            <a:ext cx="3449320" cy="4323034"/>
          </a:xfrm>
        </p:spPr>
        <p:txBody>
          <a:bodyPr/>
          <a:lstStyle/>
          <a:p>
            <a:r>
              <a:rPr lang="es-PE" dirty="0"/>
              <a:t>También conocidos como </a:t>
            </a:r>
            <a:r>
              <a:rPr lang="es-PE" b="1" dirty="0">
                <a:solidFill>
                  <a:srgbClr val="FF0000"/>
                </a:solidFill>
              </a:rPr>
              <a:t>objetos</a:t>
            </a:r>
          </a:p>
          <a:p>
            <a:r>
              <a:rPr lang="es-PE" dirty="0"/>
              <a:t>Una variable es como un espacio virtual (de una clase y estructura específicos) que contiene algo.</a:t>
            </a:r>
          </a:p>
        </p:txBody>
      </p:sp>
      <p:pic>
        <p:nvPicPr>
          <p:cNvPr id="11" name="Picture 2" descr="Por qué mi gato prefiere una caja de cartón?">
            <a:extLst>
              <a:ext uri="{FF2B5EF4-FFF2-40B4-BE49-F238E27FC236}">
                <a16:creationId xmlns:a16="http://schemas.microsoft.com/office/drawing/2014/main" id="{7886A95E-ED2E-48AE-BF06-1949A46F76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156" t="18085" r="5341" b="-3587"/>
          <a:stretch/>
        </p:blipFill>
        <p:spPr bwMode="auto">
          <a:xfrm>
            <a:off x="6179127" y="561050"/>
            <a:ext cx="5174673" cy="346368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ED05E0B-FF95-402F-A729-1CE9C9E4EE76}"/>
              </a:ext>
            </a:extLst>
          </p:cNvPr>
          <p:cNvSpPr txBox="1"/>
          <p:nvPr/>
        </p:nvSpPr>
        <p:spPr>
          <a:xfrm>
            <a:off x="1062182" y="4129796"/>
            <a:ext cx="9402618" cy="2308324"/>
          </a:xfrm>
          <a:prstGeom prst="rect">
            <a:avLst/>
          </a:prstGeom>
          <a:noFill/>
        </p:spPr>
        <p:txBody>
          <a:bodyPr wrap="square" rtlCol="0">
            <a:spAutoFit/>
          </a:bodyPr>
          <a:lstStyle/>
          <a:p>
            <a:r>
              <a:rPr lang="es-PE" sz="1600" dirty="0">
                <a:solidFill>
                  <a:schemeClr val="tx2">
                    <a:lumMod val="75000"/>
                  </a:schemeClr>
                </a:solidFill>
                <a:latin typeface="Consolas" panose="020B0609020204030204" pitchFamily="49" charset="0"/>
              </a:rPr>
              <a:t># Crear es asignar un contenido a un nombre</a:t>
            </a:r>
          </a:p>
          <a:p>
            <a:r>
              <a:rPr lang="es-PE" sz="1600" dirty="0">
                <a:solidFill>
                  <a:schemeClr val="tx2">
                    <a:lumMod val="75000"/>
                  </a:schemeClr>
                </a:solidFill>
                <a:latin typeface="Consolas" panose="020B0609020204030204" pitchFamily="49" charset="0"/>
              </a:rPr>
              <a:t># el operador de asignación es</a:t>
            </a:r>
          </a:p>
          <a:p>
            <a:r>
              <a:rPr lang="es-PE" sz="1600" dirty="0">
                <a:latin typeface="Consolas" panose="020B0609020204030204" pitchFamily="49" charset="0"/>
              </a:rPr>
              <a:t>&lt;- </a:t>
            </a:r>
          </a:p>
          <a:p>
            <a:endParaRPr lang="es-PE" sz="1600" dirty="0">
              <a:solidFill>
                <a:srgbClr val="E2122D"/>
              </a:solidFill>
              <a:latin typeface="Consolas" panose="020B0609020204030204" pitchFamily="49" charset="0"/>
            </a:endParaRPr>
          </a:p>
          <a:p>
            <a:r>
              <a:rPr lang="es-PE" sz="1600" dirty="0">
                <a:solidFill>
                  <a:schemeClr val="tx2">
                    <a:lumMod val="75000"/>
                  </a:schemeClr>
                </a:solidFill>
                <a:latin typeface="Consolas" panose="020B0609020204030204" pitchFamily="49" charset="0"/>
              </a:rPr>
              <a:t># Se usa de la siguiente manera</a:t>
            </a:r>
          </a:p>
          <a:p>
            <a:r>
              <a:rPr lang="es-PE" sz="1600" dirty="0">
                <a:latin typeface="Consolas" panose="020B0609020204030204" pitchFamily="49" charset="0"/>
              </a:rPr>
              <a:t>NOMBRE &lt;- contenido</a:t>
            </a:r>
          </a:p>
          <a:p>
            <a:r>
              <a:rPr lang="es-PE" sz="1600" dirty="0">
                <a:latin typeface="Consolas" panose="020B0609020204030204" pitchFamily="49" charset="0"/>
              </a:rPr>
              <a:t>Contenido -&gt; NOMBRE</a:t>
            </a:r>
          </a:p>
          <a:p>
            <a:endParaRPr lang="es-PE" sz="1600" dirty="0">
              <a:solidFill>
                <a:srgbClr val="E2122D"/>
              </a:solidFill>
              <a:latin typeface="Consolas" panose="020B0609020204030204" pitchFamily="49" charset="0"/>
            </a:endParaRPr>
          </a:p>
          <a:p>
            <a:endParaRPr lang="es-PE" sz="1600" dirty="0">
              <a:solidFill>
                <a:srgbClr val="E2122D"/>
              </a:solidFill>
              <a:latin typeface="Consolas" panose="020B0609020204030204" pitchFamily="49" charset="0"/>
            </a:endParaRPr>
          </a:p>
        </p:txBody>
      </p:sp>
    </p:spTree>
    <p:extLst>
      <p:ext uri="{BB962C8B-B14F-4D97-AF65-F5344CB8AC3E}">
        <p14:creationId xmlns:p14="http://schemas.microsoft.com/office/powerpoint/2010/main" val="1816280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DA8A70C-134E-420D-97D4-CF7112CB5878}"/>
              </a:ext>
            </a:extLst>
          </p:cNvPr>
          <p:cNvSpPr/>
          <p:nvPr/>
        </p:nvSpPr>
        <p:spPr>
          <a:xfrm>
            <a:off x="838200" y="4017818"/>
            <a:ext cx="10515600" cy="218901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 name="Title 1">
            <a:extLst>
              <a:ext uri="{FF2B5EF4-FFF2-40B4-BE49-F238E27FC236}">
                <a16:creationId xmlns:a16="http://schemas.microsoft.com/office/drawing/2014/main" id="{F0EE8938-FF75-4EFC-B8B9-FCD69E9C4B53}"/>
              </a:ext>
            </a:extLst>
          </p:cNvPr>
          <p:cNvSpPr>
            <a:spLocks noGrp="1"/>
          </p:cNvSpPr>
          <p:nvPr>
            <p:ph type="title"/>
          </p:nvPr>
        </p:nvSpPr>
        <p:spPr/>
        <p:txBody>
          <a:bodyPr>
            <a:normAutofit/>
          </a:bodyPr>
          <a:lstStyle/>
          <a:p>
            <a:r>
              <a:rPr lang="es-PE" sz="4000" b="1" dirty="0">
                <a:latin typeface="Oswald" panose="02000303000000000000" pitchFamily="2" charset="0"/>
                <a:ea typeface="Open Sans Light" panose="020B0306030504020204" pitchFamily="34" charset="0"/>
                <a:cs typeface="Open Sans Light" panose="020B0306030504020204" pitchFamily="34" charset="0"/>
              </a:rPr>
              <a:t>Variables: clases</a:t>
            </a:r>
          </a:p>
        </p:txBody>
      </p:sp>
      <p:sp>
        <p:nvSpPr>
          <p:cNvPr id="3" name="Content Placeholder 2">
            <a:extLst>
              <a:ext uri="{FF2B5EF4-FFF2-40B4-BE49-F238E27FC236}">
                <a16:creationId xmlns:a16="http://schemas.microsoft.com/office/drawing/2014/main" id="{6F6EE24D-D4AE-4671-8E2F-114BE48E1582}"/>
              </a:ext>
            </a:extLst>
          </p:cNvPr>
          <p:cNvSpPr>
            <a:spLocks noGrp="1"/>
          </p:cNvSpPr>
          <p:nvPr>
            <p:ph idx="1"/>
          </p:nvPr>
        </p:nvSpPr>
        <p:spPr/>
        <p:txBody>
          <a:bodyPr/>
          <a:lstStyle/>
          <a:p>
            <a:r>
              <a:rPr lang="es-PE" dirty="0"/>
              <a:t>Describe de qué tipo de elementos está constituida una variable.</a:t>
            </a:r>
          </a:p>
          <a:p>
            <a:pPr lvl="1"/>
            <a:r>
              <a:rPr lang="es-PE" dirty="0"/>
              <a:t>Números (</a:t>
            </a:r>
            <a:r>
              <a:rPr lang="es-PE" dirty="0" err="1"/>
              <a:t>numeric</a:t>
            </a:r>
            <a:r>
              <a:rPr lang="es-PE" dirty="0"/>
              <a:t>)</a:t>
            </a:r>
          </a:p>
          <a:p>
            <a:pPr lvl="1"/>
            <a:r>
              <a:rPr lang="es-PE" dirty="0"/>
              <a:t>Texto (</a:t>
            </a:r>
            <a:r>
              <a:rPr lang="es-PE" dirty="0" err="1"/>
              <a:t>character</a:t>
            </a:r>
            <a:r>
              <a:rPr lang="es-PE" dirty="0"/>
              <a:t>)</a:t>
            </a:r>
          </a:p>
          <a:p>
            <a:pPr lvl="1"/>
            <a:r>
              <a:rPr lang="es-PE" dirty="0"/>
              <a:t>Elementos lógicos (</a:t>
            </a:r>
            <a:r>
              <a:rPr lang="es-PE" dirty="0" err="1"/>
              <a:t>logical</a:t>
            </a:r>
            <a:r>
              <a:rPr lang="es-PE" dirty="0"/>
              <a:t>)</a:t>
            </a:r>
          </a:p>
          <a:p>
            <a:r>
              <a:rPr lang="es-PE" dirty="0"/>
              <a:t>Podemos </a:t>
            </a:r>
            <a:r>
              <a:rPr lang="es-PE" dirty="0" err="1"/>
              <a:t>coercionar</a:t>
            </a:r>
            <a:r>
              <a:rPr lang="es-PE" dirty="0"/>
              <a:t> (cambiar) una variable de una clase a otra (con ciertas limitaciones).</a:t>
            </a:r>
          </a:p>
        </p:txBody>
      </p:sp>
      <p:sp>
        <p:nvSpPr>
          <p:cNvPr id="8" name="TextBox 7">
            <a:extLst>
              <a:ext uri="{FF2B5EF4-FFF2-40B4-BE49-F238E27FC236}">
                <a16:creationId xmlns:a16="http://schemas.microsoft.com/office/drawing/2014/main" id="{27D5348F-69DA-4D18-A0A6-3F05068D4F10}"/>
              </a:ext>
            </a:extLst>
          </p:cNvPr>
          <p:cNvSpPr txBox="1"/>
          <p:nvPr/>
        </p:nvSpPr>
        <p:spPr>
          <a:xfrm>
            <a:off x="1062182" y="4424218"/>
            <a:ext cx="4110182" cy="1323439"/>
          </a:xfrm>
          <a:prstGeom prst="rect">
            <a:avLst/>
          </a:prstGeom>
          <a:noFill/>
        </p:spPr>
        <p:txBody>
          <a:bodyPr wrap="square" rtlCol="0">
            <a:spAutoFit/>
          </a:bodyPr>
          <a:lstStyle/>
          <a:p>
            <a:r>
              <a:rPr lang="es-PE" sz="1600" dirty="0">
                <a:solidFill>
                  <a:schemeClr val="tx2">
                    <a:lumMod val="75000"/>
                  </a:schemeClr>
                </a:solidFill>
                <a:latin typeface="Consolas" panose="020B0609020204030204" pitchFamily="49" charset="0"/>
              </a:rPr>
              <a:t># Funciones de preguntas lógicas</a:t>
            </a:r>
          </a:p>
          <a:p>
            <a:r>
              <a:rPr lang="es-PE" sz="1600" dirty="0" err="1">
                <a:solidFill>
                  <a:srgbClr val="393F33"/>
                </a:solidFill>
                <a:latin typeface="Consolas" panose="020B0609020204030204" pitchFamily="49" charset="0"/>
              </a:rPr>
              <a:t>is.numeric</a:t>
            </a:r>
            <a:r>
              <a:rPr lang="es-PE" sz="1600" dirty="0">
                <a:solidFill>
                  <a:srgbClr val="393F33"/>
                </a:solidFill>
                <a:latin typeface="Consolas" panose="020B0609020204030204" pitchFamily="49" charset="0"/>
              </a:rPr>
              <a:t>()</a:t>
            </a:r>
          </a:p>
          <a:p>
            <a:r>
              <a:rPr lang="es-PE" sz="1600" dirty="0" err="1">
                <a:solidFill>
                  <a:srgbClr val="393F33"/>
                </a:solidFill>
                <a:latin typeface="Consolas" panose="020B0609020204030204" pitchFamily="49" charset="0"/>
              </a:rPr>
              <a:t>is.character</a:t>
            </a:r>
            <a:r>
              <a:rPr lang="es-PE" sz="1600" dirty="0">
                <a:solidFill>
                  <a:srgbClr val="393F33"/>
                </a:solidFill>
                <a:latin typeface="Consolas" panose="020B0609020204030204" pitchFamily="49" charset="0"/>
              </a:rPr>
              <a:t>()</a:t>
            </a:r>
          </a:p>
          <a:p>
            <a:r>
              <a:rPr lang="es-PE" sz="1600" dirty="0" err="1">
                <a:solidFill>
                  <a:srgbClr val="393F33"/>
                </a:solidFill>
                <a:latin typeface="Consolas" panose="020B0609020204030204" pitchFamily="49" charset="0"/>
              </a:rPr>
              <a:t>is.logical</a:t>
            </a:r>
            <a:r>
              <a:rPr lang="es-PE" sz="1600" dirty="0">
                <a:solidFill>
                  <a:srgbClr val="393F33"/>
                </a:solidFill>
                <a:latin typeface="Consolas" panose="020B0609020204030204" pitchFamily="49" charset="0"/>
              </a:rPr>
              <a:t>()</a:t>
            </a:r>
          </a:p>
          <a:p>
            <a:endParaRPr lang="es-PE" sz="1600" dirty="0">
              <a:solidFill>
                <a:srgbClr val="E2122D"/>
              </a:solidFill>
              <a:latin typeface="Consolas" panose="020B0609020204030204" pitchFamily="49" charset="0"/>
            </a:endParaRPr>
          </a:p>
        </p:txBody>
      </p:sp>
      <p:sp>
        <p:nvSpPr>
          <p:cNvPr id="9" name="TextBox 8">
            <a:extLst>
              <a:ext uri="{FF2B5EF4-FFF2-40B4-BE49-F238E27FC236}">
                <a16:creationId xmlns:a16="http://schemas.microsoft.com/office/drawing/2014/main" id="{E887C5A8-EE50-4A7A-B38A-CB4EDC83A772}"/>
              </a:ext>
            </a:extLst>
          </p:cNvPr>
          <p:cNvSpPr txBox="1"/>
          <p:nvPr/>
        </p:nvSpPr>
        <p:spPr>
          <a:xfrm>
            <a:off x="6359236" y="4419600"/>
            <a:ext cx="4110182" cy="1323439"/>
          </a:xfrm>
          <a:prstGeom prst="rect">
            <a:avLst/>
          </a:prstGeom>
          <a:noFill/>
        </p:spPr>
        <p:txBody>
          <a:bodyPr wrap="square" rtlCol="0">
            <a:spAutoFit/>
          </a:bodyPr>
          <a:lstStyle/>
          <a:p>
            <a:r>
              <a:rPr lang="es-PE" sz="1600" dirty="0">
                <a:solidFill>
                  <a:schemeClr val="tx2">
                    <a:lumMod val="75000"/>
                  </a:schemeClr>
                </a:solidFill>
                <a:latin typeface="Consolas" panose="020B0609020204030204" pitchFamily="49" charset="0"/>
              </a:rPr>
              <a:t># Funciones de coerción</a:t>
            </a:r>
          </a:p>
          <a:p>
            <a:r>
              <a:rPr lang="es-PE" sz="1600" dirty="0" err="1">
                <a:solidFill>
                  <a:srgbClr val="393F33"/>
                </a:solidFill>
                <a:latin typeface="Consolas" panose="020B0609020204030204" pitchFamily="49" charset="0"/>
              </a:rPr>
              <a:t>as.numeric</a:t>
            </a:r>
            <a:r>
              <a:rPr lang="es-PE" sz="1600" dirty="0">
                <a:solidFill>
                  <a:srgbClr val="393F33"/>
                </a:solidFill>
                <a:latin typeface="Consolas" panose="020B0609020204030204" pitchFamily="49" charset="0"/>
              </a:rPr>
              <a:t>()</a:t>
            </a:r>
          </a:p>
          <a:p>
            <a:r>
              <a:rPr lang="es-PE" sz="1600" dirty="0" err="1">
                <a:solidFill>
                  <a:srgbClr val="393F33"/>
                </a:solidFill>
                <a:latin typeface="Consolas" panose="020B0609020204030204" pitchFamily="49" charset="0"/>
              </a:rPr>
              <a:t>as.character</a:t>
            </a:r>
            <a:r>
              <a:rPr lang="es-PE" sz="1600" dirty="0">
                <a:solidFill>
                  <a:srgbClr val="393F33"/>
                </a:solidFill>
                <a:latin typeface="Consolas" panose="020B0609020204030204" pitchFamily="49" charset="0"/>
              </a:rPr>
              <a:t>()</a:t>
            </a:r>
          </a:p>
          <a:p>
            <a:r>
              <a:rPr lang="es-PE" sz="1600" dirty="0" err="1">
                <a:solidFill>
                  <a:srgbClr val="393F33"/>
                </a:solidFill>
                <a:latin typeface="Consolas" panose="020B0609020204030204" pitchFamily="49" charset="0"/>
              </a:rPr>
              <a:t>as.logical</a:t>
            </a:r>
            <a:r>
              <a:rPr lang="es-PE" sz="1600" dirty="0">
                <a:solidFill>
                  <a:srgbClr val="393F33"/>
                </a:solidFill>
                <a:latin typeface="Consolas" panose="020B0609020204030204" pitchFamily="49" charset="0"/>
              </a:rPr>
              <a:t>()</a:t>
            </a:r>
          </a:p>
          <a:p>
            <a:endParaRPr lang="es-PE" sz="1600" dirty="0">
              <a:solidFill>
                <a:srgbClr val="E2122D"/>
              </a:solidFill>
              <a:latin typeface="Consolas" panose="020B0609020204030204" pitchFamily="49" charset="0"/>
            </a:endParaRPr>
          </a:p>
        </p:txBody>
      </p:sp>
    </p:spTree>
    <p:extLst>
      <p:ext uri="{BB962C8B-B14F-4D97-AF65-F5344CB8AC3E}">
        <p14:creationId xmlns:p14="http://schemas.microsoft.com/office/powerpoint/2010/main" val="1109438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92098DE-74D9-4750-B820-74292BC83BC1}"/>
              </a:ext>
            </a:extLst>
          </p:cNvPr>
          <p:cNvSpPr/>
          <p:nvPr/>
        </p:nvSpPr>
        <p:spPr>
          <a:xfrm>
            <a:off x="986628" y="2786781"/>
            <a:ext cx="4038600" cy="323600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TextBox 8">
            <a:extLst>
              <a:ext uri="{FF2B5EF4-FFF2-40B4-BE49-F238E27FC236}">
                <a16:creationId xmlns:a16="http://schemas.microsoft.com/office/drawing/2014/main" id="{A6BB7331-1ECE-44D2-B24D-54D68AF6D7F0}"/>
              </a:ext>
            </a:extLst>
          </p:cNvPr>
          <p:cNvSpPr txBox="1"/>
          <p:nvPr/>
        </p:nvSpPr>
        <p:spPr>
          <a:xfrm>
            <a:off x="1127760" y="2975795"/>
            <a:ext cx="3749041" cy="3046988"/>
          </a:xfrm>
          <a:prstGeom prst="rect">
            <a:avLst/>
          </a:prstGeom>
          <a:noFill/>
        </p:spPr>
        <p:txBody>
          <a:bodyPr wrap="square" numCol="2" rtlCol="0">
            <a:spAutoFit/>
          </a:bodyPr>
          <a:lstStyle/>
          <a:p>
            <a:r>
              <a:rPr lang="es-PE" sz="1600" dirty="0">
                <a:solidFill>
                  <a:schemeClr val="tx2">
                    <a:lumMod val="75000"/>
                  </a:schemeClr>
                </a:solidFill>
                <a:latin typeface="Consolas" panose="020B0609020204030204" pitchFamily="49" charset="0"/>
              </a:rPr>
              <a:t># Vectores 1D</a:t>
            </a:r>
            <a:endParaRPr lang="es-PE" sz="1600" dirty="0">
              <a:latin typeface="Consolas" panose="020B0609020204030204" pitchFamily="49" charset="0"/>
            </a:endParaRPr>
          </a:p>
          <a:p>
            <a:r>
              <a:rPr lang="es-PE" sz="1600" dirty="0">
                <a:latin typeface="Consolas" panose="020B0609020204030204" pitchFamily="49" charset="0"/>
              </a:rPr>
              <a:t>c()</a:t>
            </a:r>
          </a:p>
          <a:p>
            <a:endParaRPr lang="es-PE" sz="1600" dirty="0">
              <a:latin typeface="Consolas" panose="020B0609020204030204" pitchFamily="49" charset="0"/>
            </a:endParaRPr>
          </a:p>
          <a:p>
            <a:r>
              <a:rPr lang="es-PE" sz="1600" dirty="0">
                <a:solidFill>
                  <a:schemeClr val="tx2">
                    <a:lumMod val="75000"/>
                  </a:schemeClr>
                </a:solidFill>
                <a:latin typeface="Consolas" panose="020B0609020204030204" pitchFamily="49" charset="0"/>
              </a:rPr>
              <a:t># Factores 1D</a:t>
            </a:r>
            <a:endParaRPr lang="es-PE" sz="1600" dirty="0">
              <a:latin typeface="Consolas" panose="020B0609020204030204" pitchFamily="49" charset="0"/>
            </a:endParaRPr>
          </a:p>
          <a:p>
            <a:r>
              <a:rPr lang="es-PE" sz="1600" dirty="0">
                <a:latin typeface="Consolas" panose="020B0609020204030204" pitchFamily="49" charset="0"/>
              </a:rPr>
              <a:t>factor() </a:t>
            </a:r>
          </a:p>
          <a:p>
            <a:endParaRPr lang="es-PE" sz="1600" dirty="0">
              <a:latin typeface="Consolas" panose="020B0609020204030204" pitchFamily="49" charset="0"/>
            </a:endParaRPr>
          </a:p>
          <a:p>
            <a:r>
              <a:rPr lang="es-PE" sz="1600" dirty="0">
                <a:solidFill>
                  <a:schemeClr val="tx2">
                    <a:lumMod val="75000"/>
                  </a:schemeClr>
                </a:solidFill>
                <a:latin typeface="Consolas" panose="020B0609020204030204" pitchFamily="49" charset="0"/>
              </a:rPr>
              <a:t># Matrices 2D</a:t>
            </a:r>
            <a:endParaRPr lang="es-PE" sz="1600" dirty="0">
              <a:latin typeface="Consolas" panose="020B0609020204030204" pitchFamily="49" charset="0"/>
            </a:endParaRPr>
          </a:p>
          <a:p>
            <a:r>
              <a:rPr lang="es-PE" sz="1600" dirty="0" err="1">
                <a:latin typeface="Consolas" panose="020B0609020204030204" pitchFamily="49" charset="0"/>
              </a:rPr>
              <a:t>matrix</a:t>
            </a:r>
            <a:r>
              <a:rPr lang="es-PE" sz="1600" dirty="0">
                <a:latin typeface="Consolas" panose="020B0609020204030204" pitchFamily="49" charset="0"/>
              </a:rPr>
              <a:t>()</a:t>
            </a:r>
          </a:p>
          <a:p>
            <a:endParaRPr lang="es-PE" sz="1600" dirty="0">
              <a:latin typeface="Consolas" panose="020B0609020204030204" pitchFamily="49" charset="0"/>
            </a:endParaRPr>
          </a:p>
          <a:p>
            <a:r>
              <a:rPr lang="es-PE" sz="1600" dirty="0">
                <a:solidFill>
                  <a:schemeClr val="tx2">
                    <a:lumMod val="75000"/>
                  </a:schemeClr>
                </a:solidFill>
                <a:latin typeface="Consolas" panose="020B0609020204030204" pitchFamily="49" charset="0"/>
              </a:rPr>
              <a:t># </a:t>
            </a:r>
            <a:r>
              <a:rPr lang="es-PE" sz="1600" dirty="0" err="1">
                <a:solidFill>
                  <a:schemeClr val="tx2">
                    <a:lumMod val="75000"/>
                  </a:schemeClr>
                </a:solidFill>
                <a:latin typeface="Consolas" panose="020B0609020204030204" pitchFamily="49" charset="0"/>
              </a:rPr>
              <a:t>Data.Frames</a:t>
            </a:r>
            <a:r>
              <a:rPr lang="es-PE" sz="1600" dirty="0">
                <a:solidFill>
                  <a:schemeClr val="tx2">
                    <a:lumMod val="75000"/>
                  </a:schemeClr>
                </a:solidFill>
                <a:latin typeface="Consolas" panose="020B0609020204030204" pitchFamily="49" charset="0"/>
              </a:rPr>
              <a:t> 2D</a:t>
            </a:r>
            <a:endParaRPr lang="es-PE" sz="1600" dirty="0">
              <a:latin typeface="Consolas" panose="020B0609020204030204" pitchFamily="49" charset="0"/>
            </a:endParaRPr>
          </a:p>
          <a:p>
            <a:r>
              <a:rPr lang="es-PE" sz="1600" dirty="0" err="1">
                <a:latin typeface="Consolas" panose="020B0609020204030204" pitchFamily="49" charset="0"/>
              </a:rPr>
              <a:t>data.frame</a:t>
            </a:r>
            <a:r>
              <a:rPr lang="es-PE" sz="1600" dirty="0">
                <a:latin typeface="Consolas" panose="020B0609020204030204" pitchFamily="49" charset="0"/>
              </a:rPr>
              <a:t>()</a:t>
            </a:r>
          </a:p>
          <a:p>
            <a:endParaRPr lang="es-PE" sz="1600" dirty="0">
              <a:latin typeface="Consolas" panose="020B0609020204030204" pitchFamily="49" charset="0"/>
            </a:endParaRPr>
          </a:p>
          <a:p>
            <a:r>
              <a:rPr lang="es-PE" sz="1600" dirty="0">
                <a:solidFill>
                  <a:schemeClr val="tx2">
                    <a:lumMod val="75000"/>
                  </a:schemeClr>
                </a:solidFill>
                <a:latin typeface="Consolas" panose="020B0609020204030204" pitchFamily="49" charset="0"/>
              </a:rPr>
              <a:t># </a:t>
            </a:r>
            <a:r>
              <a:rPr lang="es-PE" sz="1600" dirty="0" err="1">
                <a:solidFill>
                  <a:schemeClr val="tx2">
                    <a:lumMod val="75000"/>
                  </a:schemeClr>
                </a:solidFill>
                <a:latin typeface="Consolas" panose="020B0609020204030204" pitchFamily="49" charset="0"/>
              </a:rPr>
              <a:t>Tibbles</a:t>
            </a:r>
            <a:r>
              <a:rPr lang="es-PE" sz="1600" dirty="0">
                <a:solidFill>
                  <a:schemeClr val="tx2">
                    <a:lumMod val="75000"/>
                  </a:schemeClr>
                </a:solidFill>
                <a:latin typeface="Consolas" panose="020B0609020204030204" pitchFamily="49" charset="0"/>
              </a:rPr>
              <a:t> 2D</a:t>
            </a:r>
            <a:endParaRPr lang="es-PE" sz="1600" dirty="0">
              <a:latin typeface="Consolas" panose="020B0609020204030204" pitchFamily="49" charset="0"/>
            </a:endParaRPr>
          </a:p>
          <a:p>
            <a:r>
              <a:rPr lang="es-PE" sz="1600" dirty="0" err="1">
                <a:latin typeface="Consolas" panose="020B0609020204030204" pitchFamily="49" charset="0"/>
              </a:rPr>
              <a:t>tibble</a:t>
            </a:r>
            <a:r>
              <a:rPr lang="es-PE" sz="1600" dirty="0">
                <a:latin typeface="Consolas" panose="020B0609020204030204" pitchFamily="49" charset="0"/>
              </a:rPr>
              <a:t>()</a:t>
            </a:r>
          </a:p>
          <a:p>
            <a:endParaRPr lang="es-PE" sz="1600" dirty="0">
              <a:latin typeface="Consolas" panose="020B0609020204030204" pitchFamily="49" charset="0"/>
            </a:endParaRPr>
          </a:p>
          <a:p>
            <a:r>
              <a:rPr lang="es-PE" sz="1600" dirty="0">
                <a:solidFill>
                  <a:schemeClr val="tx2">
                    <a:lumMod val="75000"/>
                  </a:schemeClr>
                </a:solidFill>
                <a:latin typeface="Consolas" panose="020B0609020204030204" pitchFamily="49" charset="0"/>
              </a:rPr>
              <a:t># Listas 3D</a:t>
            </a:r>
            <a:endParaRPr lang="es-PE" sz="1600" dirty="0">
              <a:latin typeface="Consolas" panose="020B0609020204030204" pitchFamily="49" charset="0"/>
            </a:endParaRPr>
          </a:p>
          <a:p>
            <a:r>
              <a:rPr lang="es-PE" sz="1600" dirty="0" err="1">
                <a:latin typeface="Consolas" panose="020B0609020204030204" pitchFamily="49" charset="0"/>
              </a:rPr>
              <a:t>list</a:t>
            </a:r>
            <a:r>
              <a:rPr lang="es-PE" sz="1600" dirty="0">
                <a:latin typeface="Consolas" panose="020B0609020204030204" pitchFamily="49" charset="0"/>
              </a:rPr>
              <a:t>()</a:t>
            </a:r>
          </a:p>
          <a:p>
            <a:endParaRPr lang="es-PE" sz="1600" dirty="0">
              <a:latin typeface="Consolas" panose="020B0609020204030204" pitchFamily="49" charset="0"/>
            </a:endParaRPr>
          </a:p>
          <a:p>
            <a:r>
              <a:rPr lang="es-PE" sz="1600" dirty="0">
                <a:solidFill>
                  <a:schemeClr val="tx2">
                    <a:lumMod val="75000"/>
                  </a:schemeClr>
                </a:solidFill>
                <a:latin typeface="Consolas" panose="020B0609020204030204" pitchFamily="49" charset="0"/>
              </a:rPr>
              <a:t># </a:t>
            </a:r>
            <a:r>
              <a:rPr lang="es-PE" sz="1600" dirty="0" err="1">
                <a:solidFill>
                  <a:schemeClr val="tx2">
                    <a:lumMod val="75000"/>
                  </a:schemeClr>
                </a:solidFill>
                <a:latin typeface="Consolas" panose="020B0609020204030204" pitchFamily="49" charset="0"/>
              </a:rPr>
              <a:t>Arrays</a:t>
            </a:r>
            <a:r>
              <a:rPr lang="es-PE" sz="1600" dirty="0">
                <a:solidFill>
                  <a:schemeClr val="tx2">
                    <a:lumMod val="75000"/>
                  </a:schemeClr>
                </a:solidFill>
                <a:latin typeface="Consolas" panose="020B0609020204030204" pitchFamily="49" charset="0"/>
              </a:rPr>
              <a:t> 3D</a:t>
            </a:r>
            <a:endParaRPr lang="es-PE" sz="1600" dirty="0">
              <a:latin typeface="Consolas" panose="020B0609020204030204" pitchFamily="49" charset="0"/>
            </a:endParaRPr>
          </a:p>
          <a:p>
            <a:r>
              <a:rPr lang="es-PE" sz="1600" dirty="0">
                <a:latin typeface="Consolas" panose="020B0609020204030204" pitchFamily="49" charset="0"/>
              </a:rPr>
              <a:t>array()</a:t>
            </a:r>
          </a:p>
        </p:txBody>
      </p:sp>
      <p:sp>
        <p:nvSpPr>
          <p:cNvPr id="2" name="Title 1">
            <a:extLst>
              <a:ext uri="{FF2B5EF4-FFF2-40B4-BE49-F238E27FC236}">
                <a16:creationId xmlns:a16="http://schemas.microsoft.com/office/drawing/2014/main" id="{F0EE8938-FF75-4EFC-B8B9-FCD69E9C4B53}"/>
              </a:ext>
            </a:extLst>
          </p:cNvPr>
          <p:cNvSpPr>
            <a:spLocks noGrp="1"/>
          </p:cNvSpPr>
          <p:nvPr>
            <p:ph type="title"/>
          </p:nvPr>
        </p:nvSpPr>
        <p:spPr/>
        <p:txBody>
          <a:bodyPr>
            <a:normAutofit/>
          </a:bodyPr>
          <a:lstStyle/>
          <a:p>
            <a:r>
              <a:rPr lang="es-PE" sz="4000" b="1" dirty="0">
                <a:latin typeface="Oswald" panose="02000303000000000000" pitchFamily="2" charset="0"/>
                <a:ea typeface="Open Sans Light" panose="020B0306030504020204" pitchFamily="34" charset="0"/>
                <a:cs typeface="Open Sans Light" panose="020B0306030504020204" pitchFamily="34" charset="0"/>
              </a:rPr>
              <a:t>Variables: estructuras de datos</a:t>
            </a:r>
          </a:p>
        </p:txBody>
      </p:sp>
      <p:sp>
        <p:nvSpPr>
          <p:cNvPr id="3" name="Content Placeholder 2">
            <a:extLst>
              <a:ext uri="{FF2B5EF4-FFF2-40B4-BE49-F238E27FC236}">
                <a16:creationId xmlns:a16="http://schemas.microsoft.com/office/drawing/2014/main" id="{6F6EE24D-D4AE-4671-8E2F-114BE48E1582}"/>
              </a:ext>
            </a:extLst>
          </p:cNvPr>
          <p:cNvSpPr>
            <a:spLocks noGrp="1"/>
          </p:cNvSpPr>
          <p:nvPr>
            <p:ph idx="1"/>
          </p:nvPr>
        </p:nvSpPr>
        <p:spPr>
          <a:xfrm>
            <a:off x="838201" y="1853929"/>
            <a:ext cx="4038600" cy="932852"/>
          </a:xfrm>
        </p:spPr>
        <p:txBody>
          <a:bodyPr/>
          <a:lstStyle/>
          <a:p>
            <a:r>
              <a:rPr lang="es-PE" dirty="0"/>
              <a:t>Esta característica de una variable explica cómo es que se organizan los datos dentro de la variable.</a:t>
            </a:r>
          </a:p>
        </p:txBody>
      </p:sp>
      <p:pic>
        <p:nvPicPr>
          <p:cNvPr id="10244" name="Picture 4" descr="Basket of Kittens: aww">
            <a:extLst>
              <a:ext uri="{FF2B5EF4-FFF2-40B4-BE49-F238E27FC236}">
                <a16:creationId xmlns:a16="http://schemas.microsoft.com/office/drawing/2014/main" id="{DCF70A92-BEF8-45C2-9A3B-93B69A02CE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4357" y="1853929"/>
            <a:ext cx="6038850" cy="395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3001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E8938-FF75-4EFC-B8B9-FCD69E9C4B53}"/>
              </a:ext>
            </a:extLst>
          </p:cNvPr>
          <p:cNvSpPr>
            <a:spLocks noGrp="1"/>
          </p:cNvSpPr>
          <p:nvPr>
            <p:ph type="title"/>
          </p:nvPr>
        </p:nvSpPr>
        <p:spPr/>
        <p:txBody>
          <a:bodyPr>
            <a:normAutofit/>
          </a:bodyPr>
          <a:lstStyle/>
          <a:p>
            <a:r>
              <a:rPr lang="es-PE" sz="4000" b="1" dirty="0">
                <a:latin typeface="Oswald" panose="02000303000000000000" pitchFamily="2" charset="0"/>
                <a:ea typeface="Open Sans Light" panose="020B0306030504020204" pitchFamily="34" charset="0"/>
                <a:cs typeface="Open Sans Light" panose="020B0306030504020204" pitchFamily="34" charset="0"/>
              </a:rPr>
              <a:t>Variables: estructuras de datos</a:t>
            </a:r>
          </a:p>
        </p:txBody>
      </p:sp>
      <p:sp>
        <p:nvSpPr>
          <p:cNvPr id="3" name="Content Placeholder 2">
            <a:extLst>
              <a:ext uri="{FF2B5EF4-FFF2-40B4-BE49-F238E27FC236}">
                <a16:creationId xmlns:a16="http://schemas.microsoft.com/office/drawing/2014/main" id="{6F6EE24D-D4AE-4671-8E2F-114BE48E1582}"/>
              </a:ext>
            </a:extLst>
          </p:cNvPr>
          <p:cNvSpPr>
            <a:spLocks noGrp="1"/>
          </p:cNvSpPr>
          <p:nvPr>
            <p:ph idx="1"/>
          </p:nvPr>
        </p:nvSpPr>
        <p:spPr>
          <a:xfrm>
            <a:off x="838201" y="1853929"/>
            <a:ext cx="4038600" cy="4323034"/>
          </a:xfrm>
        </p:spPr>
        <p:txBody>
          <a:bodyPr/>
          <a:lstStyle/>
          <a:p>
            <a:r>
              <a:rPr lang="es-PE" dirty="0"/>
              <a:t>Esta característica de una variable explica cómo es que se organizan los datos dentro de la variable.</a:t>
            </a:r>
          </a:p>
        </p:txBody>
      </p:sp>
      <p:pic>
        <p:nvPicPr>
          <p:cNvPr id="10244" name="Picture 4" descr="Basket of Kittens: aww">
            <a:extLst>
              <a:ext uri="{FF2B5EF4-FFF2-40B4-BE49-F238E27FC236}">
                <a16:creationId xmlns:a16="http://schemas.microsoft.com/office/drawing/2014/main" id="{DCF70A92-BEF8-45C2-9A3B-93B69A02CE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4357" y="1853929"/>
            <a:ext cx="6038850" cy="39528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3F0B532-9656-4849-91BE-7D83F00C2065}"/>
              </a:ext>
            </a:extLst>
          </p:cNvPr>
          <p:cNvSpPr/>
          <p:nvPr/>
        </p:nvSpPr>
        <p:spPr>
          <a:xfrm>
            <a:off x="838200" y="2667407"/>
            <a:ext cx="4795982" cy="353942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TextBox 6">
            <a:extLst>
              <a:ext uri="{FF2B5EF4-FFF2-40B4-BE49-F238E27FC236}">
                <a16:creationId xmlns:a16="http://schemas.microsoft.com/office/drawing/2014/main" id="{A74739CB-CAA5-4995-A4B0-6F768B36C9C1}"/>
              </a:ext>
            </a:extLst>
          </p:cNvPr>
          <p:cNvSpPr txBox="1"/>
          <p:nvPr/>
        </p:nvSpPr>
        <p:spPr>
          <a:xfrm>
            <a:off x="1034473" y="2790204"/>
            <a:ext cx="4110182" cy="3539430"/>
          </a:xfrm>
          <a:prstGeom prst="rect">
            <a:avLst/>
          </a:prstGeom>
          <a:noFill/>
        </p:spPr>
        <p:txBody>
          <a:bodyPr wrap="square" rtlCol="0">
            <a:spAutoFit/>
          </a:bodyPr>
          <a:lstStyle/>
          <a:p>
            <a:r>
              <a:rPr lang="es-PE" sz="1600" dirty="0">
                <a:solidFill>
                  <a:schemeClr val="tx2">
                    <a:lumMod val="75000"/>
                  </a:schemeClr>
                </a:solidFill>
                <a:latin typeface="Consolas" panose="020B0609020204030204" pitchFamily="49" charset="0"/>
              </a:rPr>
              <a:t># Funciones de preguntas lógicas</a:t>
            </a:r>
          </a:p>
          <a:p>
            <a:r>
              <a:rPr lang="es-PE" sz="1600" dirty="0" err="1">
                <a:solidFill>
                  <a:srgbClr val="393F33"/>
                </a:solidFill>
                <a:latin typeface="Consolas" panose="020B0609020204030204" pitchFamily="49" charset="0"/>
              </a:rPr>
              <a:t>is.vector</a:t>
            </a:r>
            <a:r>
              <a:rPr lang="es-PE" sz="1600" dirty="0">
                <a:solidFill>
                  <a:srgbClr val="393F33"/>
                </a:solidFill>
                <a:latin typeface="Consolas" panose="020B0609020204030204" pitchFamily="49" charset="0"/>
              </a:rPr>
              <a:t>()</a:t>
            </a:r>
          </a:p>
          <a:p>
            <a:r>
              <a:rPr lang="es-PE" sz="1600" dirty="0" err="1">
                <a:solidFill>
                  <a:srgbClr val="393F33"/>
                </a:solidFill>
                <a:latin typeface="Consolas" panose="020B0609020204030204" pitchFamily="49" charset="0"/>
              </a:rPr>
              <a:t>is.factor</a:t>
            </a:r>
            <a:r>
              <a:rPr lang="es-PE" sz="1600" dirty="0">
                <a:solidFill>
                  <a:srgbClr val="393F33"/>
                </a:solidFill>
                <a:latin typeface="Consolas" panose="020B0609020204030204" pitchFamily="49" charset="0"/>
              </a:rPr>
              <a:t>()</a:t>
            </a:r>
          </a:p>
          <a:p>
            <a:r>
              <a:rPr lang="es-PE" sz="1600" dirty="0" err="1">
                <a:solidFill>
                  <a:srgbClr val="393F33"/>
                </a:solidFill>
                <a:latin typeface="Consolas" panose="020B0609020204030204" pitchFamily="49" charset="0"/>
              </a:rPr>
              <a:t>is.list</a:t>
            </a:r>
            <a:r>
              <a:rPr lang="es-PE" sz="1600" dirty="0">
                <a:solidFill>
                  <a:srgbClr val="393F33"/>
                </a:solidFill>
                <a:latin typeface="Consolas" panose="020B0609020204030204" pitchFamily="49" charset="0"/>
              </a:rPr>
              <a:t>()</a:t>
            </a:r>
          </a:p>
          <a:p>
            <a:r>
              <a:rPr lang="es-PE" sz="1600" dirty="0" err="1">
                <a:solidFill>
                  <a:srgbClr val="393F33"/>
                </a:solidFill>
                <a:latin typeface="Consolas" panose="020B0609020204030204" pitchFamily="49" charset="0"/>
              </a:rPr>
              <a:t>is.matrix</a:t>
            </a:r>
            <a:r>
              <a:rPr lang="es-PE" sz="1600" dirty="0">
                <a:solidFill>
                  <a:srgbClr val="393F33"/>
                </a:solidFill>
                <a:latin typeface="Consolas" panose="020B0609020204030204" pitchFamily="49" charset="0"/>
              </a:rPr>
              <a:t>()</a:t>
            </a:r>
          </a:p>
          <a:p>
            <a:r>
              <a:rPr lang="es-PE" sz="1600" dirty="0" err="1">
                <a:solidFill>
                  <a:srgbClr val="393F33"/>
                </a:solidFill>
                <a:latin typeface="Consolas" panose="020B0609020204030204" pitchFamily="49" charset="0"/>
              </a:rPr>
              <a:t>is.data.frame</a:t>
            </a:r>
            <a:r>
              <a:rPr lang="es-PE" sz="1600" dirty="0">
                <a:solidFill>
                  <a:srgbClr val="393F33"/>
                </a:solidFill>
                <a:latin typeface="Consolas" panose="020B0609020204030204" pitchFamily="49" charset="0"/>
              </a:rPr>
              <a:t>()</a:t>
            </a:r>
          </a:p>
          <a:p>
            <a:endParaRPr lang="es-PE" sz="1600" dirty="0">
              <a:solidFill>
                <a:srgbClr val="E2122D"/>
              </a:solidFill>
              <a:latin typeface="Consolas" panose="020B0609020204030204" pitchFamily="49" charset="0"/>
            </a:endParaRPr>
          </a:p>
          <a:p>
            <a:r>
              <a:rPr lang="es-PE" sz="1600" dirty="0">
                <a:solidFill>
                  <a:schemeClr val="tx2">
                    <a:lumMod val="75000"/>
                  </a:schemeClr>
                </a:solidFill>
                <a:latin typeface="Consolas" panose="020B0609020204030204" pitchFamily="49" charset="0"/>
              </a:rPr>
              <a:t># Funciones de coerción</a:t>
            </a:r>
          </a:p>
          <a:p>
            <a:r>
              <a:rPr lang="es-PE" sz="1600" dirty="0" err="1">
                <a:solidFill>
                  <a:srgbClr val="393F33"/>
                </a:solidFill>
                <a:latin typeface="Consolas" panose="020B0609020204030204" pitchFamily="49" charset="0"/>
              </a:rPr>
              <a:t>as.vector</a:t>
            </a:r>
            <a:r>
              <a:rPr lang="es-PE" sz="1600" dirty="0">
                <a:solidFill>
                  <a:srgbClr val="393F33"/>
                </a:solidFill>
                <a:latin typeface="Consolas" panose="020B0609020204030204" pitchFamily="49" charset="0"/>
              </a:rPr>
              <a:t>()</a:t>
            </a:r>
          </a:p>
          <a:p>
            <a:r>
              <a:rPr lang="es-PE" sz="1600" dirty="0" err="1">
                <a:solidFill>
                  <a:srgbClr val="393F33"/>
                </a:solidFill>
                <a:latin typeface="Consolas" panose="020B0609020204030204" pitchFamily="49" charset="0"/>
              </a:rPr>
              <a:t>as.factor</a:t>
            </a:r>
            <a:r>
              <a:rPr lang="es-PE" sz="1600" dirty="0">
                <a:solidFill>
                  <a:srgbClr val="393F33"/>
                </a:solidFill>
                <a:latin typeface="Consolas" panose="020B0609020204030204" pitchFamily="49" charset="0"/>
              </a:rPr>
              <a:t>()</a:t>
            </a:r>
          </a:p>
          <a:p>
            <a:r>
              <a:rPr lang="es-PE" sz="1600" dirty="0" err="1">
                <a:solidFill>
                  <a:srgbClr val="393F33"/>
                </a:solidFill>
                <a:latin typeface="Consolas" panose="020B0609020204030204" pitchFamily="49" charset="0"/>
              </a:rPr>
              <a:t>as.list</a:t>
            </a:r>
            <a:r>
              <a:rPr lang="es-PE" sz="1600" dirty="0">
                <a:solidFill>
                  <a:srgbClr val="393F33"/>
                </a:solidFill>
                <a:latin typeface="Consolas" panose="020B0609020204030204" pitchFamily="49" charset="0"/>
              </a:rPr>
              <a:t>()</a:t>
            </a:r>
          </a:p>
          <a:p>
            <a:r>
              <a:rPr lang="es-PE" sz="1600" dirty="0" err="1">
                <a:solidFill>
                  <a:srgbClr val="393F33"/>
                </a:solidFill>
                <a:latin typeface="Consolas" panose="020B0609020204030204" pitchFamily="49" charset="0"/>
              </a:rPr>
              <a:t>as.matrix</a:t>
            </a:r>
            <a:r>
              <a:rPr lang="es-PE" sz="1600" dirty="0">
                <a:solidFill>
                  <a:srgbClr val="393F33"/>
                </a:solidFill>
                <a:latin typeface="Consolas" panose="020B0609020204030204" pitchFamily="49" charset="0"/>
              </a:rPr>
              <a:t>()</a:t>
            </a:r>
          </a:p>
          <a:p>
            <a:r>
              <a:rPr lang="es-PE" sz="1600" dirty="0" err="1">
                <a:solidFill>
                  <a:srgbClr val="393F33"/>
                </a:solidFill>
                <a:latin typeface="Consolas" panose="020B0609020204030204" pitchFamily="49" charset="0"/>
              </a:rPr>
              <a:t>as.data.frame</a:t>
            </a:r>
            <a:r>
              <a:rPr lang="es-PE" sz="1600" dirty="0">
                <a:solidFill>
                  <a:srgbClr val="393F33"/>
                </a:solidFill>
                <a:latin typeface="Consolas" panose="020B0609020204030204" pitchFamily="49" charset="0"/>
              </a:rPr>
              <a:t>()</a:t>
            </a:r>
          </a:p>
          <a:p>
            <a:endParaRPr lang="es-PE" sz="1600" dirty="0">
              <a:solidFill>
                <a:srgbClr val="E2122D"/>
              </a:solidFill>
              <a:latin typeface="Consolas" panose="020B0609020204030204" pitchFamily="49" charset="0"/>
            </a:endParaRPr>
          </a:p>
        </p:txBody>
      </p:sp>
    </p:spTree>
    <p:extLst>
      <p:ext uri="{BB962C8B-B14F-4D97-AF65-F5344CB8AC3E}">
        <p14:creationId xmlns:p14="http://schemas.microsoft.com/office/powerpoint/2010/main" val="2887849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E8938-FF75-4EFC-B8B9-FCD69E9C4B53}"/>
              </a:ext>
            </a:extLst>
          </p:cNvPr>
          <p:cNvSpPr>
            <a:spLocks noGrp="1"/>
          </p:cNvSpPr>
          <p:nvPr>
            <p:ph type="title"/>
          </p:nvPr>
        </p:nvSpPr>
        <p:spPr/>
        <p:txBody>
          <a:bodyPr>
            <a:normAutofit/>
          </a:bodyPr>
          <a:lstStyle/>
          <a:p>
            <a:r>
              <a:rPr lang="es-PE" sz="4000" b="1" dirty="0">
                <a:latin typeface="Oswald" panose="02000303000000000000" pitchFamily="2" charset="0"/>
                <a:ea typeface="Open Sans Light" panose="020B0306030504020204" pitchFamily="34" charset="0"/>
                <a:cs typeface="Open Sans Light" panose="020B0306030504020204" pitchFamily="34" charset="0"/>
              </a:rPr>
              <a:t>Paquetes en R</a:t>
            </a:r>
          </a:p>
        </p:txBody>
      </p:sp>
      <p:pic>
        <p:nvPicPr>
          <p:cNvPr id="5" name="Picture 4">
            <a:extLst>
              <a:ext uri="{FF2B5EF4-FFF2-40B4-BE49-F238E27FC236}">
                <a16:creationId xmlns:a16="http://schemas.microsoft.com/office/drawing/2014/main" id="{4EF09FD1-E9E5-4595-92CE-4BE3D811B50B}"/>
              </a:ext>
            </a:extLst>
          </p:cNvPr>
          <p:cNvPicPr>
            <a:picLocks noChangeAspect="1"/>
          </p:cNvPicPr>
          <p:nvPr/>
        </p:nvPicPr>
        <p:blipFill>
          <a:blip r:embed="rId2"/>
          <a:stretch>
            <a:fillRect/>
          </a:stretch>
        </p:blipFill>
        <p:spPr>
          <a:xfrm>
            <a:off x="838200" y="1841497"/>
            <a:ext cx="3739684" cy="4323033"/>
          </a:xfrm>
          <a:prstGeom prst="rect">
            <a:avLst/>
          </a:prstGeom>
        </p:spPr>
      </p:pic>
      <p:pic>
        <p:nvPicPr>
          <p:cNvPr id="7" name="Picture 6">
            <a:extLst>
              <a:ext uri="{FF2B5EF4-FFF2-40B4-BE49-F238E27FC236}">
                <a16:creationId xmlns:a16="http://schemas.microsoft.com/office/drawing/2014/main" id="{32CC0B34-F45D-406C-BFD7-7D4F9DED1BF5}"/>
              </a:ext>
            </a:extLst>
          </p:cNvPr>
          <p:cNvPicPr>
            <a:picLocks noChangeAspect="1"/>
          </p:cNvPicPr>
          <p:nvPr/>
        </p:nvPicPr>
        <p:blipFill>
          <a:blip r:embed="rId3"/>
          <a:stretch>
            <a:fillRect/>
          </a:stretch>
        </p:blipFill>
        <p:spPr>
          <a:xfrm>
            <a:off x="6096000" y="528366"/>
            <a:ext cx="4435224" cy="3223539"/>
          </a:xfrm>
          <a:prstGeom prst="rect">
            <a:avLst/>
          </a:prstGeom>
        </p:spPr>
      </p:pic>
      <p:sp>
        <p:nvSpPr>
          <p:cNvPr id="8" name="Rectangle 7">
            <a:extLst>
              <a:ext uri="{FF2B5EF4-FFF2-40B4-BE49-F238E27FC236}">
                <a16:creationId xmlns:a16="http://schemas.microsoft.com/office/drawing/2014/main" id="{A218827B-7741-4020-84EA-943BBAC537D5}"/>
              </a:ext>
            </a:extLst>
          </p:cNvPr>
          <p:cNvSpPr/>
          <p:nvPr/>
        </p:nvSpPr>
        <p:spPr>
          <a:xfrm>
            <a:off x="5135418" y="4017818"/>
            <a:ext cx="6218382" cy="218901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TextBox 8">
            <a:extLst>
              <a:ext uri="{FF2B5EF4-FFF2-40B4-BE49-F238E27FC236}">
                <a16:creationId xmlns:a16="http://schemas.microsoft.com/office/drawing/2014/main" id="{69E38DB6-542B-4D85-B5A2-C3515ECF002D}"/>
              </a:ext>
            </a:extLst>
          </p:cNvPr>
          <p:cNvSpPr txBox="1"/>
          <p:nvPr/>
        </p:nvSpPr>
        <p:spPr>
          <a:xfrm>
            <a:off x="5320214" y="4116080"/>
            <a:ext cx="5560222" cy="2062103"/>
          </a:xfrm>
          <a:prstGeom prst="rect">
            <a:avLst/>
          </a:prstGeom>
          <a:noFill/>
        </p:spPr>
        <p:txBody>
          <a:bodyPr wrap="square" rtlCol="0">
            <a:spAutoFit/>
          </a:bodyPr>
          <a:lstStyle/>
          <a:p>
            <a:r>
              <a:rPr lang="es-PE" sz="1600" dirty="0">
                <a:solidFill>
                  <a:schemeClr val="tx2">
                    <a:lumMod val="75000"/>
                  </a:schemeClr>
                </a:solidFill>
                <a:latin typeface="Consolas" panose="020B0609020204030204" pitchFamily="49" charset="0"/>
              </a:rPr>
              <a:t># Instalando con código desde CRAN</a:t>
            </a:r>
          </a:p>
          <a:p>
            <a:r>
              <a:rPr lang="es-PE" sz="1600" dirty="0" err="1">
                <a:latin typeface="Consolas" panose="020B0609020204030204" pitchFamily="49" charset="0"/>
              </a:rPr>
              <a:t>install.packages</a:t>
            </a:r>
            <a:r>
              <a:rPr lang="es-PE" sz="1600" dirty="0">
                <a:latin typeface="Consolas" panose="020B0609020204030204" pitchFamily="49" charset="0"/>
              </a:rPr>
              <a:t>("</a:t>
            </a:r>
            <a:r>
              <a:rPr lang="es-PE" sz="1600" dirty="0" err="1">
                <a:latin typeface="Consolas" panose="020B0609020204030204" pitchFamily="49" charset="0"/>
              </a:rPr>
              <a:t>BiocManager</a:t>
            </a:r>
            <a:r>
              <a:rPr lang="es-PE" sz="1600" dirty="0">
                <a:latin typeface="Consolas" panose="020B0609020204030204" pitchFamily="49" charset="0"/>
              </a:rPr>
              <a:t>")</a:t>
            </a:r>
          </a:p>
          <a:p>
            <a:endParaRPr lang="es-PE" sz="1600" dirty="0">
              <a:solidFill>
                <a:srgbClr val="E2122D"/>
              </a:solidFill>
              <a:latin typeface="Consolas" panose="020B0609020204030204" pitchFamily="49" charset="0"/>
            </a:endParaRPr>
          </a:p>
          <a:p>
            <a:r>
              <a:rPr lang="es-PE" sz="1600" dirty="0">
                <a:solidFill>
                  <a:schemeClr val="tx2">
                    <a:lumMod val="75000"/>
                  </a:schemeClr>
                </a:solidFill>
                <a:latin typeface="Consolas" panose="020B0609020204030204" pitchFamily="49" charset="0"/>
              </a:rPr>
              <a:t># Instalando con código desde </a:t>
            </a:r>
            <a:r>
              <a:rPr lang="es-PE" sz="1600" dirty="0" err="1">
                <a:solidFill>
                  <a:schemeClr val="tx2">
                    <a:lumMod val="75000"/>
                  </a:schemeClr>
                </a:solidFill>
                <a:latin typeface="Consolas" panose="020B0609020204030204" pitchFamily="49" charset="0"/>
              </a:rPr>
              <a:t>Bioconductor</a:t>
            </a:r>
            <a:endParaRPr lang="es-PE" sz="1600" dirty="0">
              <a:solidFill>
                <a:schemeClr val="tx2">
                  <a:lumMod val="75000"/>
                </a:schemeClr>
              </a:solidFill>
              <a:latin typeface="Consolas" panose="020B0609020204030204" pitchFamily="49" charset="0"/>
            </a:endParaRPr>
          </a:p>
          <a:p>
            <a:r>
              <a:rPr lang="es-PE" sz="1600" dirty="0" err="1">
                <a:solidFill>
                  <a:srgbClr val="FF0000"/>
                </a:solidFill>
                <a:latin typeface="Consolas" panose="020B0609020204030204" pitchFamily="49" charset="0"/>
              </a:rPr>
              <a:t>BiocManager</a:t>
            </a:r>
            <a:r>
              <a:rPr lang="es-PE" sz="1600" dirty="0">
                <a:solidFill>
                  <a:srgbClr val="FF0000"/>
                </a:solidFill>
                <a:latin typeface="Consolas" panose="020B0609020204030204" pitchFamily="49" charset="0"/>
              </a:rPr>
              <a:t>::</a:t>
            </a:r>
            <a:r>
              <a:rPr lang="es-PE" sz="1600" dirty="0" err="1">
                <a:latin typeface="Consolas" panose="020B0609020204030204" pitchFamily="49" charset="0"/>
              </a:rPr>
              <a:t>install</a:t>
            </a:r>
            <a:r>
              <a:rPr lang="es-PE" sz="1600" dirty="0">
                <a:latin typeface="Consolas" panose="020B0609020204030204" pitchFamily="49" charset="0"/>
              </a:rPr>
              <a:t>()</a:t>
            </a:r>
          </a:p>
          <a:p>
            <a:endParaRPr lang="es-PE" sz="1600" dirty="0">
              <a:solidFill>
                <a:srgbClr val="E2122D"/>
              </a:solidFill>
              <a:latin typeface="Consolas" panose="020B0609020204030204" pitchFamily="49" charset="0"/>
            </a:endParaRPr>
          </a:p>
          <a:p>
            <a:r>
              <a:rPr lang="es-PE" sz="1600" dirty="0">
                <a:solidFill>
                  <a:schemeClr val="tx2">
                    <a:lumMod val="75000"/>
                  </a:schemeClr>
                </a:solidFill>
                <a:latin typeface="Consolas" panose="020B0609020204030204" pitchFamily="49" charset="0"/>
              </a:rPr>
              <a:t># Instalando con código desde GitHub</a:t>
            </a:r>
          </a:p>
          <a:p>
            <a:r>
              <a:rPr lang="es-PE" sz="1600" dirty="0" err="1">
                <a:solidFill>
                  <a:srgbClr val="FF0000"/>
                </a:solidFill>
                <a:latin typeface="Consolas" panose="020B0609020204030204" pitchFamily="49" charset="0"/>
              </a:rPr>
              <a:t>devtools</a:t>
            </a:r>
            <a:r>
              <a:rPr lang="es-PE" sz="1600" dirty="0">
                <a:solidFill>
                  <a:srgbClr val="FF0000"/>
                </a:solidFill>
                <a:latin typeface="Consolas" panose="020B0609020204030204" pitchFamily="49" charset="0"/>
              </a:rPr>
              <a:t>::</a:t>
            </a:r>
            <a:r>
              <a:rPr lang="es-PE" sz="1600" dirty="0" err="1">
                <a:latin typeface="Consolas" panose="020B0609020204030204" pitchFamily="49" charset="0"/>
              </a:rPr>
              <a:t>install_github</a:t>
            </a:r>
            <a:r>
              <a:rPr lang="es-PE" sz="1600" dirty="0">
                <a:latin typeface="Consolas" panose="020B0609020204030204" pitchFamily="49" charset="0"/>
              </a:rPr>
              <a:t>("</a:t>
            </a:r>
            <a:r>
              <a:rPr lang="es-PE" sz="1600" dirty="0" err="1">
                <a:latin typeface="Consolas" panose="020B0609020204030204" pitchFamily="49" charset="0"/>
              </a:rPr>
              <a:t>hadley</a:t>
            </a:r>
            <a:r>
              <a:rPr lang="es-PE" sz="1600" dirty="0">
                <a:latin typeface="Consolas" panose="020B0609020204030204" pitchFamily="49" charset="0"/>
              </a:rPr>
              <a:t>/</a:t>
            </a:r>
            <a:r>
              <a:rPr lang="es-PE" sz="1600" dirty="0" err="1">
                <a:latin typeface="Consolas" panose="020B0609020204030204" pitchFamily="49" charset="0"/>
              </a:rPr>
              <a:t>stringr</a:t>
            </a:r>
            <a:r>
              <a:rPr lang="es-PE" sz="1600" dirty="0">
                <a:latin typeface="Consolas" panose="020B0609020204030204" pitchFamily="49" charset="0"/>
              </a:rPr>
              <a:t>")</a:t>
            </a:r>
          </a:p>
        </p:txBody>
      </p:sp>
      <p:sp>
        <p:nvSpPr>
          <p:cNvPr id="13" name="Arrow: Right 12">
            <a:extLst>
              <a:ext uri="{FF2B5EF4-FFF2-40B4-BE49-F238E27FC236}">
                <a16:creationId xmlns:a16="http://schemas.microsoft.com/office/drawing/2014/main" id="{D518FADC-9AEB-415E-B22C-F17804A621DF}"/>
              </a:ext>
            </a:extLst>
          </p:cNvPr>
          <p:cNvSpPr/>
          <p:nvPr/>
        </p:nvSpPr>
        <p:spPr>
          <a:xfrm>
            <a:off x="4766208" y="2145487"/>
            <a:ext cx="1187552" cy="378691"/>
          </a:xfrm>
          <a:prstGeom prst="rightArrow">
            <a:avLst/>
          </a:prstGeom>
          <a:solidFill>
            <a:schemeClr val="tx2">
              <a:lumMod val="20000"/>
              <a:lumOff val="80000"/>
            </a:schemeClr>
          </a:solidFill>
          <a:ln w="38100">
            <a:solidFill>
              <a:srgbClr val="2F92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034972997"/>
      </p:ext>
    </p:extLst>
  </p:cSld>
  <p:clrMapOvr>
    <a:masterClrMapping/>
  </p:clrMapOvr>
</p:sld>
</file>

<file path=ppt/theme/theme1.xml><?xml version="1.0" encoding="utf-8"?>
<a:theme xmlns:a="http://schemas.openxmlformats.org/drawingml/2006/main" name="Tema de Office">
  <a:themeElements>
    <a:clrScheme name="Custom 2">
      <a:dk1>
        <a:srgbClr val="000000"/>
      </a:dk1>
      <a:lt1>
        <a:srgbClr val="FFFFFF"/>
      </a:lt1>
      <a:dk2>
        <a:srgbClr val="1E869E"/>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6">
      <a:majorFont>
        <a:latin typeface="Montserrat SemiBold"/>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9883</TotalTime>
  <Words>2364</Words>
  <Application>Microsoft Office PowerPoint</Application>
  <PresentationFormat>Widescreen</PresentationFormat>
  <Paragraphs>402</Paragraphs>
  <Slides>30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Arial</vt:lpstr>
      <vt:lpstr>Calibri</vt:lpstr>
      <vt:lpstr>Cambria Math</vt:lpstr>
      <vt:lpstr>Consolas</vt:lpstr>
      <vt:lpstr>Lato</vt:lpstr>
      <vt:lpstr>Montserrat SemiBold</vt:lpstr>
      <vt:lpstr>Open Sans</vt:lpstr>
      <vt:lpstr>Open Sans Light</vt:lpstr>
      <vt:lpstr>Oswald</vt:lpstr>
      <vt:lpstr>Tema de Office</vt:lpstr>
      <vt:lpstr>PowerPoint Presentation</vt:lpstr>
      <vt:lpstr>Lo que aprenderás</vt:lpstr>
      <vt:lpstr>PowerPoint Presentation</vt:lpstr>
      <vt:lpstr>Lenguaje de programación R</vt:lpstr>
      <vt:lpstr>Variables: creación</vt:lpstr>
      <vt:lpstr>Variables: clases</vt:lpstr>
      <vt:lpstr>Variables: estructuras de datos</vt:lpstr>
      <vt:lpstr>Variables: estructuras de datos</vt:lpstr>
      <vt:lpstr>Paquetes en R</vt:lpstr>
      <vt:lpstr>Creación de funciones</vt:lpstr>
      <vt:lpstr>58 Funciones básicas en R</vt:lpstr>
      <vt:lpstr>Importación de bases de datos en R</vt:lpstr>
      <vt:lpstr>PowerPoint Presentation</vt:lpstr>
      <vt:lpstr>Todo conjunto de datos tiene su propia distribución de probabilidades</vt:lpstr>
      <vt:lpstr>Distribución de Probabilidades Teóricas Discretas</vt:lpstr>
      <vt:lpstr>Distribución de Probabilidades Teóricas Continuas</vt:lpstr>
      <vt:lpstr>Funciones de densidad</vt:lpstr>
      <vt:lpstr>Pruebas de Normalidad</vt:lpstr>
      <vt:lpstr>Medidas de tendencia central</vt:lpstr>
      <vt:lpstr>Medidas de dispersión (o variabilidad)</vt:lpstr>
      <vt:lpstr>PowerPoint Presentation</vt:lpstr>
      <vt:lpstr>Análisis exploratorio básico</vt:lpstr>
      <vt:lpstr>PowerPoint Presentation</vt:lpstr>
      <vt:lpstr>PowerPoint Presentation</vt:lpstr>
      <vt:lpstr>Regresión Lineal OLS</vt:lpstr>
      <vt:lpstr>Regresión Lineal OLS</vt:lpstr>
      <vt:lpstr>Regresión Lineal OLS</vt:lpstr>
      <vt:lpstr>Comparaciones pareadas: pruebas de t</vt:lpstr>
      <vt:lpstr>Argumento alternative</vt:lpstr>
      <vt:lpstr>Comparaciones pareadas: anova (1 y 2 vías)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Revisor I</dc:creator>
  <cp:lastModifiedBy>Irwing S. Saldaña</cp:lastModifiedBy>
  <cp:revision>1172</cp:revision>
  <dcterms:created xsi:type="dcterms:W3CDTF">2020-06-09T23:30:27Z</dcterms:created>
  <dcterms:modified xsi:type="dcterms:W3CDTF">2021-10-24T03:39:22Z</dcterms:modified>
</cp:coreProperties>
</file>